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handoutMasterIdLst>
    <p:handoutMasterId r:id="rId96"/>
  </p:handoutMasterIdLst>
  <p:sldIdLst>
    <p:sldId id="407" r:id="rId2"/>
    <p:sldId id="393" r:id="rId3"/>
    <p:sldId id="419" r:id="rId4"/>
    <p:sldId id="395" r:id="rId5"/>
    <p:sldId id="421" r:id="rId6"/>
    <p:sldId id="399" r:id="rId7"/>
    <p:sldId id="440" r:id="rId8"/>
    <p:sldId id="391" r:id="rId9"/>
    <p:sldId id="400" r:id="rId10"/>
    <p:sldId id="388" r:id="rId11"/>
    <p:sldId id="409" r:id="rId12"/>
    <p:sldId id="510" r:id="rId13"/>
    <p:sldId id="511" r:id="rId14"/>
    <p:sldId id="415" r:id="rId15"/>
    <p:sldId id="417" r:id="rId16"/>
    <p:sldId id="466" r:id="rId17"/>
    <p:sldId id="498" r:id="rId18"/>
    <p:sldId id="499" r:id="rId19"/>
    <p:sldId id="500" r:id="rId20"/>
    <p:sldId id="445" r:id="rId21"/>
    <p:sldId id="462" r:id="rId22"/>
    <p:sldId id="463" r:id="rId23"/>
    <p:sldId id="465" r:id="rId24"/>
    <p:sldId id="447" r:id="rId25"/>
    <p:sldId id="514" r:id="rId26"/>
    <p:sldId id="505" r:id="rId27"/>
    <p:sldId id="507" r:id="rId28"/>
    <p:sldId id="503" r:id="rId29"/>
    <p:sldId id="454" r:id="rId30"/>
    <p:sldId id="455" r:id="rId31"/>
    <p:sldId id="494" r:id="rId32"/>
    <p:sldId id="495" r:id="rId33"/>
    <p:sldId id="496" r:id="rId34"/>
    <p:sldId id="497" r:id="rId35"/>
    <p:sldId id="512" r:id="rId36"/>
    <p:sldId id="515" r:id="rId37"/>
    <p:sldId id="516" r:id="rId38"/>
    <p:sldId id="517" r:id="rId39"/>
    <p:sldId id="518" r:id="rId40"/>
    <p:sldId id="519" r:id="rId41"/>
    <p:sldId id="520" r:id="rId42"/>
    <p:sldId id="318" r:id="rId43"/>
    <p:sldId id="553" r:id="rId44"/>
    <p:sldId id="554" r:id="rId45"/>
    <p:sldId id="555" r:id="rId46"/>
    <p:sldId id="567" r:id="rId47"/>
    <p:sldId id="556" r:id="rId48"/>
    <p:sldId id="568" r:id="rId49"/>
    <p:sldId id="557" r:id="rId50"/>
    <p:sldId id="573" r:id="rId51"/>
    <p:sldId id="260" r:id="rId52"/>
    <p:sldId id="261" r:id="rId53"/>
    <p:sldId id="320" r:id="rId54"/>
    <p:sldId id="262" r:id="rId55"/>
    <p:sldId id="263" r:id="rId56"/>
    <p:sldId id="264" r:id="rId57"/>
    <p:sldId id="266" r:id="rId58"/>
    <p:sldId id="282" r:id="rId59"/>
    <p:sldId id="283" r:id="rId60"/>
    <p:sldId id="577" r:id="rId61"/>
    <p:sldId id="579" r:id="rId62"/>
    <p:sldId id="272" r:id="rId63"/>
    <p:sldId id="273" r:id="rId64"/>
    <p:sldId id="581" r:id="rId65"/>
    <p:sldId id="583" r:id="rId66"/>
    <p:sldId id="585" r:id="rId67"/>
    <p:sldId id="293" r:id="rId68"/>
    <p:sldId id="569" r:id="rId69"/>
    <p:sldId id="295" r:id="rId70"/>
    <p:sldId id="296" r:id="rId71"/>
    <p:sldId id="312" r:id="rId72"/>
    <p:sldId id="298" r:id="rId73"/>
    <p:sldId id="570" r:id="rId74"/>
    <p:sldId id="571" r:id="rId75"/>
    <p:sldId id="541" r:id="rId76"/>
    <p:sldId id="587" r:id="rId77"/>
    <p:sldId id="588" r:id="rId78"/>
    <p:sldId id="589" r:id="rId79"/>
    <p:sldId id="590" r:id="rId80"/>
    <p:sldId id="591" r:id="rId81"/>
    <p:sldId id="592" r:id="rId82"/>
    <p:sldId id="593" r:id="rId83"/>
    <p:sldId id="594" r:id="rId84"/>
    <p:sldId id="559" r:id="rId85"/>
    <p:sldId id="560" r:id="rId86"/>
    <p:sldId id="328" r:id="rId87"/>
    <p:sldId id="596" r:id="rId88"/>
    <p:sldId id="598" r:id="rId89"/>
    <p:sldId id="564" r:id="rId90"/>
    <p:sldId id="565" r:id="rId91"/>
    <p:sldId id="566" r:id="rId92"/>
    <p:sldId id="599" r:id="rId93"/>
    <p:sldId id="600" r:id="rId9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522" autoAdjust="0"/>
  </p:normalViewPr>
  <p:slideViewPr>
    <p:cSldViewPr>
      <p:cViewPr varScale="1">
        <p:scale>
          <a:sx n="71" d="100"/>
          <a:sy n="71" d="100"/>
        </p:scale>
        <p:origin x="-134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6C1E1B79-3808-4BFB-91AA-52DF4EA57C47}" type="datetimeFigureOut">
              <a:rPr lang="en-US" smtClean="0"/>
              <a:pPr/>
              <a:t>11/10/2019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BC37009B-9118-4CE0-9A31-B1F7610BF257}" type="slidenum">
              <a:rPr lang="en-US" smtClean="0"/>
              <a:pPr/>
              <a:t>‹#›</a:t>
            </a:fld>
            <a:endParaRPr lang="en-US"/>
          </a:p>
        </p:txBody>
      </p:sp>
    </p:spTree>
    <p:extLst>
      <p:ext uri="{BB962C8B-B14F-4D97-AF65-F5344CB8AC3E}">
        <p14:creationId xmlns:p14="http://schemas.microsoft.com/office/powerpoint/2010/main" val="3134325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51D3880F-4954-4A3F-8AE3-1233E030016F}" type="datetimeFigureOut">
              <a:rPr lang="en-US" smtClean="0"/>
              <a:pPr/>
              <a:t>11/10/2019</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504DD28-377A-452E-9EC7-82DBD4828604}" type="slidenum">
              <a:rPr lang="en-US" smtClean="0"/>
              <a:pPr/>
              <a:t>‹#›</a:t>
            </a:fld>
            <a:endParaRPr lang="en-US" dirty="0"/>
          </a:p>
        </p:txBody>
      </p:sp>
    </p:spTree>
    <p:extLst>
      <p:ext uri="{BB962C8B-B14F-4D97-AF65-F5344CB8AC3E}">
        <p14:creationId xmlns:p14="http://schemas.microsoft.com/office/powerpoint/2010/main" val="1318880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FF0000"/>
                </a:solidFill>
              </a:rPr>
              <a:t>Stages of classical conditioning </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504DD28-377A-452E-9EC7-82DBD4828604}" type="slidenum">
              <a:rPr lang="en-US" smtClean="0"/>
              <a:pPr/>
              <a:t>55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57</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59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62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500" dirty="0" smtClean="0">
                <a:solidFill>
                  <a:srgbClr val="FF0000"/>
                </a:solidFill>
              </a:rPr>
              <a:t>Principles of classical conditioning </a:t>
            </a:r>
            <a:endParaRPr lang="en-US" sz="4500" dirty="0">
              <a:solidFill>
                <a:srgbClr val="FF0000"/>
              </a:solidFill>
            </a:endParaRPr>
          </a:p>
        </p:txBody>
      </p:sp>
      <p:sp>
        <p:nvSpPr>
          <p:cNvPr id="4" name="Slide Number Placeholder 3"/>
          <p:cNvSpPr>
            <a:spLocks noGrp="1"/>
          </p:cNvSpPr>
          <p:nvPr>
            <p:ph type="sldNum" sz="quarter" idx="10"/>
          </p:nvPr>
        </p:nvSpPr>
        <p:spPr/>
        <p:txBody>
          <a:bodyPr/>
          <a:lstStyle/>
          <a:p>
            <a:fld id="{7504DD28-377A-452E-9EC7-82DBD4828604}" type="slidenum">
              <a:rPr lang="en-US" smtClean="0">
                <a:solidFill>
                  <a:prstClr val="black"/>
                </a:solidFill>
              </a:rPr>
              <a:pPr/>
              <a:t>65</a:t>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solidFill>
                  <a:prstClr val="black"/>
                </a:solidFill>
              </a:rPr>
              <a:pPr/>
              <a:t>66</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12</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13</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34</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43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52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4DD28-377A-452E-9EC7-82DBD4828604}" type="slidenum">
              <a:rPr lang="en-US" smtClean="0"/>
              <a:pPr/>
              <a:t>53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C94593-223C-4278-A2B9-F394D66C3F8B}" type="datetimeFigureOut">
              <a:rPr lang="en-US" smtClean="0"/>
              <a:pPr/>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ECF4AE-1B3E-463D-8510-18E55FF09B4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C94593-223C-4278-A2B9-F394D66C3F8B}" type="datetimeFigureOut">
              <a:rPr lang="en-US" smtClean="0"/>
              <a:pPr/>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ECF4AE-1B3E-463D-8510-18E55FF09B4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C94593-223C-4278-A2B9-F394D66C3F8B}" type="datetimeFigureOut">
              <a:rPr lang="en-US" smtClean="0"/>
              <a:pPr/>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ECF4AE-1B3E-463D-8510-18E55FF09B4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C94593-223C-4278-A2B9-F394D66C3F8B}" type="datetimeFigureOut">
              <a:rPr lang="en-US" smtClean="0"/>
              <a:pPr/>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ECF4AE-1B3E-463D-8510-18E55FF09B4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C94593-223C-4278-A2B9-F394D66C3F8B}" type="datetimeFigureOut">
              <a:rPr lang="en-US" smtClean="0"/>
              <a:pPr/>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ECF4AE-1B3E-463D-8510-18E55FF09B4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C94593-223C-4278-A2B9-F394D66C3F8B}" type="datetimeFigureOut">
              <a:rPr lang="en-US" smtClean="0"/>
              <a:pPr/>
              <a:t>11/10/2019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ECF4AE-1B3E-463D-8510-18E55FF09B4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C94593-223C-4278-A2B9-F394D66C3F8B}" type="datetimeFigureOut">
              <a:rPr lang="en-US" smtClean="0"/>
              <a:pPr/>
              <a:t>11/10/2019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6ECF4AE-1B3E-463D-8510-18E55FF09B4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C94593-223C-4278-A2B9-F394D66C3F8B}" type="datetimeFigureOut">
              <a:rPr lang="en-US" smtClean="0"/>
              <a:pPr/>
              <a:t>11/10/2019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6ECF4AE-1B3E-463D-8510-18E55FF09B4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C94593-223C-4278-A2B9-F394D66C3F8B}" type="datetimeFigureOut">
              <a:rPr lang="en-US" smtClean="0"/>
              <a:pPr/>
              <a:t>11/10/2019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6ECF4AE-1B3E-463D-8510-18E55FF09B4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C94593-223C-4278-A2B9-F394D66C3F8B}" type="datetimeFigureOut">
              <a:rPr lang="en-US" smtClean="0"/>
              <a:pPr/>
              <a:t>11/10/2019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ECF4AE-1B3E-463D-8510-18E55FF09B4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C94593-223C-4278-A2B9-F394D66C3F8B}" type="datetimeFigureOut">
              <a:rPr lang="en-US" smtClean="0"/>
              <a:pPr/>
              <a:t>11/10/2019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ECF4AE-1B3E-463D-8510-18E55FF09B4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C94593-223C-4278-A2B9-F394D66C3F8B}" type="datetimeFigureOut">
              <a:rPr lang="en-US" smtClean="0"/>
              <a:pPr/>
              <a:t>11/10/2019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CF4AE-1B3E-463D-8510-18E55FF09B4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fontScale="90000"/>
          </a:bodyPr>
          <a:lstStyle/>
          <a:p>
            <a:r>
              <a:rPr lang="en-US" dirty="0" smtClean="0"/>
              <a:t>Chapter Two: Sensation &amp; Perceptions </a:t>
            </a:r>
            <a:endParaRPr lang="en-US" dirty="0"/>
          </a:p>
        </p:txBody>
      </p:sp>
      <p:sp>
        <p:nvSpPr>
          <p:cNvPr id="3" name="Content Placeholder 2"/>
          <p:cNvSpPr>
            <a:spLocks noGrp="1"/>
          </p:cNvSpPr>
          <p:nvPr>
            <p:ph idx="1"/>
          </p:nvPr>
        </p:nvSpPr>
        <p:spPr/>
        <p:txBody>
          <a:bodyPr/>
          <a:lstStyle/>
          <a:p>
            <a:endParaRPr lang="en-US"/>
          </a:p>
        </p:txBody>
      </p:sp>
      <p:pic>
        <p:nvPicPr>
          <p:cNvPr id="176130" name="Picture 2" descr="Presbyopia or old-sightedness is a&#10;progressive form of farsightedness that&#10;affects most people by their early 60s.&#10;Astigma..."/>
          <p:cNvPicPr>
            <a:picLocks noChangeAspect="1" noChangeArrowheads="1"/>
          </p:cNvPicPr>
          <p:nvPr/>
        </p:nvPicPr>
        <p:blipFill>
          <a:blip r:embed="rId2"/>
          <a:srcRect/>
          <a:stretch>
            <a:fillRect/>
          </a:stretch>
        </p:blipFill>
        <p:spPr bwMode="auto">
          <a:xfrm>
            <a:off x="304800" y="1066800"/>
            <a:ext cx="8610600" cy="57912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p:txBody>
          <a:bodyPr/>
          <a:lstStyle/>
          <a:p>
            <a:endParaRPr lang="en-US"/>
          </a:p>
        </p:txBody>
      </p:sp>
      <p:pic>
        <p:nvPicPr>
          <p:cNvPr id="152578" name="Picture 2" descr="Transduction&#10;Transduction is the process of turning&#10;environmental information into neural impulses.&#10;• In the eyes, light w..."/>
          <p:cNvPicPr>
            <a:picLocks noChangeAspect="1" noChangeArrowheads="1"/>
          </p:cNvPicPr>
          <p:nvPr/>
        </p:nvPicPr>
        <p:blipFill>
          <a:blip r:embed="rId2"/>
          <a:srcRect/>
          <a:stretch>
            <a:fillRect/>
          </a:stretch>
        </p:blipFill>
        <p:spPr bwMode="auto">
          <a:xfrm>
            <a:off x="152400" y="990600"/>
            <a:ext cx="8763000" cy="52578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p:txBody>
          <a:bodyPr/>
          <a:lstStyle/>
          <a:p>
            <a:endParaRPr lang="en-US"/>
          </a:p>
        </p:txBody>
      </p:sp>
      <p:pic>
        <p:nvPicPr>
          <p:cNvPr id="167938" name="Picture 2" descr="ΨThreshold—refers to a point above which a stimulus is perceived and below which it is not perceived. It determines when w..."/>
          <p:cNvPicPr>
            <a:picLocks noChangeAspect="1" noChangeArrowheads="1"/>
          </p:cNvPicPr>
          <p:nvPr/>
        </p:nvPicPr>
        <p:blipFill>
          <a:blip r:embed="rId2"/>
          <a:srcRect/>
          <a:stretch>
            <a:fillRect/>
          </a:stretch>
        </p:blipFill>
        <p:spPr bwMode="auto">
          <a:xfrm>
            <a:off x="0" y="914400"/>
            <a:ext cx="9144000" cy="5943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219200"/>
          </a:xfrm>
        </p:spPr>
        <p:txBody>
          <a:bodyPr>
            <a:normAutofit/>
          </a:bodyPr>
          <a:lstStyle/>
          <a:p>
            <a:r>
              <a:rPr lang="en-US" sz="3200" dirty="0" smtClean="0"/>
              <a:t>Chapter Two: sensation and Perception </a:t>
            </a:r>
            <a:br>
              <a:rPr lang="en-US" sz="3200" dirty="0" smtClean="0"/>
            </a:br>
            <a:r>
              <a:rPr lang="en-US" sz="3200" dirty="0" smtClean="0"/>
              <a:t>Sensory </a:t>
            </a:r>
            <a:endParaRPr lang="en-US" sz="3200" dirty="0"/>
          </a:p>
        </p:txBody>
      </p:sp>
      <p:sp>
        <p:nvSpPr>
          <p:cNvPr id="3" name="Content Placeholder 2"/>
          <p:cNvSpPr>
            <a:spLocks noGrp="1"/>
          </p:cNvSpPr>
          <p:nvPr>
            <p:ph idx="1"/>
          </p:nvPr>
        </p:nvSpPr>
        <p:spPr/>
        <p:txBody>
          <a:bodyPr/>
          <a:lstStyle/>
          <a:p>
            <a:endParaRPr lang="en-US"/>
          </a:p>
        </p:txBody>
      </p:sp>
      <p:pic>
        <p:nvPicPr>
          <p:cNvPr id="1026" name="Picture 2" descr="Absolute Threshold The Absolute Threshold is the level of  stimulus that produces a positive response  of detection 50% o..."/>
          <p:cNvPicPr>
            <a:picLocks noChangeAspect="1" noChangeArrowheads="1"/>
          </p:cNvPicPr>
          <p:nvPr/>
        </p:nvPicPr>
        <p:blipFill>
          <a:blip r:embed="rId3"/>
          <a:srcRect/>
          <a:stretch>
            <a:fillRect/>
          </a:stretch>
        </p:blipFill>
        <p:spPr bwMode="auto">
          <a:xfrm>
            <a:off x="228600" y="1524001"/>
            <a:ext cx="8915400" cy="48006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sz="3600" dirty="0" smtClean="0"/>
              <a:t>Chapter Two: sensation and Perception </a:t>
            </a:r>
            <a:r>
              <a:rPr lang="en-US" dirty="0" smtClean="0"/>
              <a:t/>
            </a:r>
            <a:br>
              <a:rPr lang="en-US" dirty="0" smtClean="0"/>
            </a:br>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244738" name="Picture 2" descr="The Absolute Thresholds for the “5” sensesin humans are the following:   1. Vision: Seeing a candle flame 30 miles away  ..."/>
          <p:cNvPicPr>
            <a:picLocks noChangeAspect="1" noChangeArrowheads="1"/>
          </p:cNvPicPr>
          <p:nvPr/>
        </p:nvPicPr>
        <p:blipFill>
          <a:blip r:embed="rId3"/>
          <a:srcRect/>
          <a:stretch>
            <a:fillRect/>
          </a:stretch>
        </p:blipFill>
        <p:spPr bwMode="auto">
          <a:xfrm>
            <a:off x="381000" y="914400"/>
            <a:ext cx="8305800" cy="5505451"/>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p:txBody>
          <a:bodyPr/>
          <a:lstStyle/>
          <a:p>
            <a:endParaRPr lang="en-US"/>
          </a:p>
        </p:txBody>
      </p:sp>
      <p:pic>
        <p:nvPicPr>
          <p:cNvPr id="183298" name="Picture 2" descr="Absolute threshold for our Senses &#10;Senses Absolute Threshold Equivalent &#10;Vision Candle thirty miles away on a clear, dark ..."/>
          <p:cNvPicPr>
            <a:picLocks noChangeAspect="1" noChangeArrowheads="1"/>
          </p:cNvPicPr>
          <p:nvPr/>
        </p:nvPicPr>
        <p:blipFill>
          <a:blip r:embed="rId2"/>
          <a:srcRect/>
          <a:stretch>
            <a:fillRect/>
          </a:stretch>
        </p:blipFill>
        <p:spPr bwMode="auto">
          <a:xfrm>
            <a:off x="152400" y="1143000"/>
            <a:ext cx="8991600" cy="5715000"/>
          </a:xfrm>
          <a:prstGeom prst="rect">
            <a:avLst/>
          </a:prstGeom>
          <a:noFill/>
        </p:spPr>
      </p:pic>
      <p:pic>
        <p:nvPicPr>
          <p:cNvPr id="183300" name="Picture 4" descr="Absolute Threshold&#10;The weakest amount of a stimulus that a person  &#10;&#10;can detect 50% of the time.&#10;Sight Seeing a candle ﬂam..."/>
          <p:cNvPicPr>
            <a:picLocks noChangeAspect="1" noChangeArrowheads="1"/>
          </p:cNvPicPr>
          <p:nvPr/>
        </p:nvPicPr>
        <p:blipFill>
          <a:blip r:embed="rId3"/>
          <a:srcRect/>
          <a:stretch>
            <a:fillRect/>
          </a:stretch>
        </p:blipFill>
        <p:spPr bwMode="auto">
          <a:xfrm>
            <a:off x="0" y="1143000"/>
            <a:ext cx="8991600" cy="57150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p:txBody>
          <a:bodyPr/>
          <a:lstStyle/>
          <a:p>
            <a:endParaRPr lang="en-US"/>
          </a:p>
        </p:txBody>
      </p:sp>
      <p:pic>
        <p:nvPicPr>
          <p:cNvPr id="187394" name="Picture 2" descr="Difference Threshold&#10;The smallest amount of change in a physical stimulus that  &#10;&#10;a person can detect 50% of the time. Thi..."/>
          <p:cNvPicPr>
            <a:picLocks noChangeAspect="1" noChangeArrowheads="1"/>
          </p:cNvPicPr>
          <p:nvPr/>
        </p:nvPicPr>
        <p:blipFill>
          <a:blip r:embed="rId2"/>
          <a:srcRect/>
          <a:stretch>
            <a:fillRect/>
          </a:stretch>
        </p:blipFill>
        <p:spPr bwMode="auto">
          <a:xfrm>
            <a:off x="0" y="762000"/>
            <a:ext cx="9144000" cy="6096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r>
              <a:rPr lang="en-US" sz="3200" dirty="0" smtClean="0"/>
              <a:t>Chapter Two :laws of principles  of perception </a:t>
            </a:r>
            <a:endParaRPr lang="en-US" sz="3200" dirty="0"/>
          </a:p>
        </p:txBody>
      </p:sp>
      <p:sp>
        <p:nvSpPr>
          <p:cNvPr id="3" name="Content Placeholder 2"/>
          <p:cNvSpPr>
            <a:spLocks noGrp="1"/>
          </p:cNvSpPr>
          <p:nvPr>
            <p:ph idx="1"/>
          </p:nvPr>
        </p:nvSpPr>
        <p:spPr/>
        <p:txBody>
          <a:bodyPr/>
          <a:lstStyle/>
          <a:p>
            <a:endParaRPr lang="en-US"/>
          </a:p>
        </p:txBody>
      </p:sp>
      <p:pic>
        <p:nvPicPr>
          <p:cNvPr id="244738" name="Picture 2" descr="Law of Proximity —Law of Proximity —&#10;Spatial or temporal proximity of elements maySpatial or temporal proximity of element..."/>
          <p:cNvPicPr>
            <a:picLocks noChangeAspect="1" noChangeArrowheads="1"/>
          </p:cNvPicPr>
          <p:nvPr/>
        </p:nvPicPr>
        <p:blipFill>
          <a:blip r:embed="rId2"/>
          <a:srcRect/>
          <a:stretch>
            <a:fillRect/>
          </a:stretch>
        </p:blipFill>
        <p:spPr bwMode="auto">
          <a:xfrm>
            <a:off x="228600" y="838200"/>
            <a:ext cx="8610600" cy="57912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3200" dirty="0">
                <a:solidFill>
                  <a:prstClr val="black"/>
                </a:solidFill>
              </a:rPr>
              <a:t>Chapter Two : laws of perception </a:t>
            </a:r>
            <a:endParaRPr lang="en-US" sz="3200" dirty="0"/>
          </a:p>
        </p:txBody>
      </p:sp>
      <p:sp>
        <p:nvSpPr>
          <p:cNvPr id="3" name="Content Placeholder 2"/>
          <p:cNvSpPr>
            <a:spLocks noGrp="1"/>
          </p:cNvSpPr>
          <p:nvPr>
            <p:ph idx="1"/>
          </p:nvPr>
        </p:nvSpPr>
        <p:spPr/>
        <p:txBody>
          <a:bodyPr/>
          <a:lstStyle/>
          <a:p>
            <a:endParaRPr lang="en-US"/>
          </a:p>
        </p:txBody>
      </p:sp>
      <p:pic>
        <p:nvPicPr>
          <p:cNvPr id="1026" name="Picture 2" descr="Law of ProximityElements that are placed close to each other will often beperceived as one group.                         ..."/>
          <p:cNvPicPr>
            <a:picLocks noChangeAspect="1" noChangeArrowheads="1"/>
          </p:cNvPicPr>
          <p:nvPr/>
        </p:nvPicPr>
        <p:blipFill>
          <a:blip r:embed="rId2"/>
          <a:srcRect/>
          <a:stretch>
            <a:fillRect/>
          </a:stretch>
        </p:blipFill>
        <p:spPr bwMode="auto">
          <a:xfrm>
            <a:off x="228600" y="990600"/>
            <a:ext cx="8610600" cy="54864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200" dirty="0">
                <a:solidFill>
                  <a:prstClr val="black"/>
                </a:solidFill>
              </a:rPr>
              <a:t>Chapter Two : laws of perception </a:t>
            </a:r>
            <a:endParaRPr lang="en-US" sz="2800" dirty="0"/>
          </a:p>
        </p:txBody>
      </p:sp>
      <p:sp>
        <p:nvSpPr>
          <p:cNvPr id="3" name="Content Placeholder 2"/>
          <p:cNvSpPr>
            <a:spLocks noGrp="1"/>
          </p:cNvSpPr>
          <p:nvPr>
            <p:ph idx="1"/>
          </p:nvPr>
        </p:nvSpPr>
        <p:spPr/>
        <p:txBody>
          <a:bodyPr/>
          <a:lstStyle/>
          <a:p>
            <a:endParaRPr lang="en-US"/>
          </a:p>
        </p:txBody>
      </p:sp>
      <p:pic>
        <p:nvPicPr>
          <p:cNvPr id="242690" name="Picture 2" descr="Law of Proximity&#10; Spatial or temporal proximity of&#10; elements may induce the mind to&#10; perceive a collective or totality.&#10;&#10;&#10;..."/>
          <p:cNvPicPr>
            <a:picLocks noChangeAspect="1" noChangeArrowheads="1"/>
          </p:cNvPicPr>
          <p:nvPr/>
        </p:nvPicPr>
        <p:blipFill>
          <a:blip r:embed="rId2"/>
          <a:srcRect/>
          <a:stretch>
            <a:fillRect/>
          </a:stretch>
        </p:blipFill>
        <p:spPr bwMode="auto">
          <a:xfrm>
            <a:off x="304800" y="990600"/>
            <a:ext cx="8534400" cy="56388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3200" dirty="0">
                <a:solidFill>
                  <a:prstClr val="black"/>
                </a:solidFill>
              </a:rPr>
              <a:t>Chapter Two : laws of perception </a:t>
            </a:r>
            <a:endParaRPr lang="en-US" sz="3200" dirty="0"/>
          </a:p>
        </p:txBody>
      </p:sp>
      <p:sp>
        <p:nvSpPr>
          <p:cNvPr id="3" name="Content Placeholder 2"/>
          <p:cNvSpPr>
            <a:spLocks noGrp="1"/>
          </p:cNvSpPr>
          <p:nvPr>
            <p:ph idx="1"/>
          </p:nvPr>
        </p:nvSpPr>
        <p:spPr>
          <a:xfrm>
            <a:off x="457200" y="1066800"/>
            <a:ext cx="8458200" cy="5059363"/>
          </a:xfrm>
        </p:spPr>
        <p:txBody>
          <a:bodyPr/>
          <a:lstStyle/>
          <a:p>
            <a:endParaRPr lang="en-US"/>
          </a:p>
        </p:txBody>
      </p:sp>
      <p:pic>
        <p:nvPicPr>
          <p:cNvPr id="243714" name="Picture 2" descr="Law of Similarity&#10;•Elements that look similar will be perceived as part of&#10;the same form.&#10; "/>
          <p:cNvPicPr>
            <a:picLocks noChangeAspect="1" noChangeArrowheads="1"/>
          </p:cNvPicPr>
          <p:nvPr/>
        </p:nvPicPr>
        <p:blipFill>
          <a:blip r:embed="rId2"/>
          <a:srcRect/>
          <a:stretch>
            <a:fillRect/>
          </a:stretch>
        </p:blipFill>
        <p:spPr bwMode="auto">
          <a:xfrm>
            <a:off x="381000" y="838200"/>
            <a:ext cx="8305800" cy="55626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8382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p:txBody>
          <a:bodyPr/>
          <a:lstStyle/>
          <a:p>
            <a:endParaRPr lang="en-US"/>
          </a:p>
        </p:txBody>
      </p:sp>
      <p:pic>
        <p:nvPicPr>
          <p:cNvPr id="158722" name="Picture 2" descr="Ψ SENSATION IS THE PROCESS OF  DETECTING AND ENCODING STIMULUS  IN THE WORLD. "/>
          <p:cNvPicPr>
            <a:picLocks noChangeAspect="1" noChangeArrowheads="1"/>
          </p:cNvPicPr>
          <p:nvPr/>
        </p:nvPicPr>
        <p:blipFill>
          <a:blip r:embed="rId3"/>
          <a:srcRect/>
          <a:stretch>
            <a:fillRect/>
          </a:stretch>
        </p:blipFill>
        <p:spPr bwMode="auto">
          <a:xfrm>
            <a:off x="0" y="1066800"/>
            <a:ext cx="9144000" cy="57912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a:bodyPr>
          <a:lstStyle/>
          <a:p>
            <a:r>
              <a:rPr lang="en-US" sz="3200" dirty="0">
                <a:solidFill>
                  <a:prstClr val="black"/>
                </a:solidFill>
              </a:rPr>
              <a:t>Chapter Two : laws of perception </a:t>
            </a:r>
            <a:endParaRPr lang="en-US" dirty="0"/>
          </a:p>
        </p:txBody>
      </p:sp>
      <p:sp>
        <p:nvSpPr>
          <p:cNvPr id="3" name="Content Placeholder 2"/>
          <p:cNvSpPr>
            <a:spLocks noGrp="1"/>
          </p:cNvSpPr>
          <p:nvPr>
            <p:ph idx="1"/>
          </p:nvPr>
        </p:nvSpPr>
        <p:spPr/>
        <p:txBody>
          <a:bodyPr/>
          <a:lstStyle/>
          <a:p>
            <a:endParaRPr lang="en-US"/>
          </a:p>
        </p:txBody>
      </p:sp>
      <p:pic>
        <p:nvPicPr>
          <p:cNvPr id="222210" name="Picture 2" descr="Law of Good &#10;Continuation &#10;Individuals have the &#10;tendency to continue &#10;contours whenever &#10;the elements of the &#10;pattern est..."/>
          <p:cNvPicPr>
            <a:picLocks noChangeAspect="1" noChangeArrowheads="1"/>
          </p:cNvPicPr>
          <p:nvPr/>
        </p:nvPicPr>
        <p:blipFill>
          <a:blip r:embed="rId2"/>
          <a:srcRect/>
          <a:stretch>
            <a:fillRect/>
          </a:stretch>
        </p:blipFill>
        <p:spPr bwMode="auto">
          <a:xfrm>
            <a:off x="228600" y="1524000"/>
            <a:ext cx="8686800" cy="5334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Autofit/>
          </a:bodyPr>
          <a:lstStyle/>
          <a:p>
            <a:r>
              <a:rPr lang="en-US" sz="3200" dirty="0">
                <a:solidFill>
                  <a:prstClr val="black"/>
                </a:solidFill>
              </a:rPr>
              <a:t>Chapter Two : laws of perception </a:t>
            </a:r>
            <a:endParaRPr lang="en-US" sz="3200" dirty="0"/>
          </a:p>
        </p:txBody>
      </p:sp>
      <p:sp>
        <p:nvSpPr>
          <p:cNvPr id="3" name="Content Placeholder 2"/>
          <p:cNvSpPr>
            <a:spLocks noGrp="1"/>
          </p:cNvSpPr>
          <p:nvPr>
            <p:ph idx="1"/>
          </p:nvPr>
        </p:nvSpPr>
        <p:spPr/>
        <p:txBody>
          <a:bodyPr/>
          <a:lstStyle/>
          <a:p>
            <a:endParaRPr lang="en-US"/>
          </a:p>
        </p:txBody>
      </p:sp>
      <p:pic>
        <p:nvPicPr>
          <p:cNvPr id="239618" name="Picture 2" descr="Law of SimilarityLaw of Similarity&#10; "/>
          <p:cNvPicPr>
            <a:picLocks noChangeAspect="1" noChangeArrowheads="1"/>
          </p:cNvPicPr>
          <p:nvPr/>
        </p:nvPicPr>
        <p:blipFill>
          <a:blip r:embed="rId2"/>
          <a:srcRect/>
          <a:stretch>
            <a:fillRect/>
          </a:stretch>
        </p:blipFill>
        <p:spPr bwMode="auto">
          <a:xfrm>
            <a:off x="381000" y="1219200"/>
            <a:ext cx="8458200" cy="54102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533400"/>
          </a:xfrm>
        </p:spPr>
        <p:txBody>
          <a:bodyPr>
            <a:noAutofit/>
          </a:bodyPr>
          <a:lstStyle/>
          <a:p>
            <a:r>
              <a:rPr lang="en-US" sz="3200" dirty="0">
                <a:solidFill>
                  <a:prstClr val="black"/>
                </a:solidFill>
              </a:rPr>
              <a:t>Chapter Two : laws of perception </a:t>
            </a:r>
            <a:endParaRPr lang="en-US" sz="3200" dirty="0"/>
          </a:p>
        </p:txBody>
      </p:sp>
      <p:sp>
        <p:nvSpPr>
          <p:cNvPr id="3" name="Content Placeholder 2"/>
          <p:cNvSpPr>
            <a:spLocks noGrp="1"/>
          </p:cNvSpPr>
          <p:nvPr>
            <p:ph idx="1"/>
          </p:nvPr>
        </p:nvSpPr>
        <p:spPr/>
        <p:txBody>
          <a:bodyPr/>
          <a:lstStyle/>
          <a:p>
            <a:endParaRPr lang="en-US"/>
          </a:p>
        </p:txBody>
      </p:sp>
      <p:pic>
        <p:nvPicPr>
          <p:cNvPr id="240642" name="Picture 2" descr="Law of SimilarityLaw of Similarity&#10; "/>
          <p:cNvPicPr>
            <a:picLocks noChangeAspect="1" noChangeArrowheads="1"/>
          </p:cNvPicPr>
          <p:nvPr/>
        </p:nvPicPr>
        <p:blipFill>
          <a:blip r:embed="rId2"/>
          <a:srcRect/>
          <a:stretch>
            <a:fillRect/>
          </a:stretch>
        </p:blipFill>
        <p:spPr bwMode="auto">
          <a:xfrm>
            <a:off x="381000" y="1371600"/>
            <a:ext cx="8458200" cy="48768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r>
              <a:rPr lang="en-US" sz="3200" dirty="0">
                <a:solidFill>
                  <a:prstClr val="black"/>
                </a:solidFill>
              </a:rPr>
              <a:t>Chapter Two : laws of perception </a:t>
            </a:r>
            <a:endParaRPr lang="en-US" sz="3200" dirty="0"/>
          </a:p>
        </p:txBody>
      </p:sp>
      <p:sp>
        <p:nvSpPr>
          <p:cNvPr id="3" name="Content Placeholder 2"/>
          <p:cNvSpPr>
            <a:spLocks noGrp="1"/>
          </p:cNvSpPr>
          <p:nvPr>
            <p:ph idx="1"/>
          </p:nvPr>
        </p:nvSpPr>
        <p:spPr/>
        <p:txBody>
          <a:bodyPr/>
          <a:lstStyle/>
          <a:p>
            <a:endParaRPr lang="en-US"/>
          </a:p>
        </p:txBody>
      </p:sp>
      <p:pic>
        <p:nvPicPr>
          <p:cNvPr id="241666" name="Picture 2" descr="Law of SimilarityLaw of Similarity&#10;Law of SimilarityLaw of Similarity ——&#10;The mind groups similar elements intoThe mind gro..."/>
          <p:cNvPicPr>
            <a:picLocks noChangeAspect="1" noChangeArrowheads="1"/>
          </p:cNvPicPr>
          <p:nvPr/>
        </p:nvPicPr>
        <p:blipFill>
          <a:blip r:embed="rId2"/>
          <a:srcRect/>
          <a:stretch>
            <a:fillRect/>
          </a:stretch>
        </p:blipFill>
        <p:spPr bwMode="auto">
          <a:xfrm>
            <a:off x="304800" y="685800"/>
            <a:ext cx="8610600" cy="57150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Autofit/>
          </a:bodyPr>
          <a:lstStyle/>
          <a:p>
            <a:r>
              <a:rPr lang="en-US" sz="3200" dirty="0">
                <a:solidFill>
                  <a:prstClr val="black"/>
                </a:solidFill>
              </a:rPr>
              <a:t>Chapter Two : laws of perception </a:t>
            </a:r>
            <a:endParaRPr lang="en-US" sz="3200" dirty="0"/>
          </a:p>
        </p:txBody>
      </p:sp>
      <p:sp>
        <p:nvSpPr>
          <p:cNvPr id="3" name="Content Placeholder 2"/>
          <p:cNvSpPr>
            <a:spLocks noGrp="1"/>
          </p:cNvSpPr>
          <p:nvPr>
            <p:ph idx="1"/>
          </p:nvPr>
        </p:nvSpPr>
        <p:spPr/>
        <p:txBody>
          <a:bodyPr/>
          <a:lstStyle/>
          <a:p>
            <a:endParaRPr lang="en-US"/>
          </a:p>
        </p:txBody>
      </p:sp>
      <p:pic>
        <p:nvPicPr>
          <p:cNvPr id="224258" name="Picture 2" descr="Law of &#10;Figure/Ground &#10;We tend to pay &#10;attention and &#10;perceive things in &#10;the foreground &#10;first. A stimulus &#10;will be perce..."/>
          <p:cNvPicPr>
            <a:picLocks noChangeAspect="1" noChangeArrowheads="1"/>
          </p:cNvPicPr>
          <p:nvPr/>
        </p:nvPicPr>
        <p:blipFill>
          <a:blip r:embed="rId2"/>
          <a:srcRect/>
          <a:stretch>
            <a:fillRect/>
          </a:stretch>
        </p:blipFill>
        <p:spPr bwMode="auto">
          <a:xfrm>
            <a:off x="152400" y="1143000"/>
            <a:ext cx="8763000" cy="54864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Autofit/>
          </a:bodyPr>
          <a:lstStyle/>
          <a:p>
            <a:r>
              <a:rPr lang="en-US" sz="3200" dirty="0">
                <a:solidFill>
                  <a:prstClr val="black"/>
                </a:solidFill>
              </a:rPr>
              <a:t>Chapter Two : laws of perception </a:t>
            </a:r>
            <a:endParaRPr lang="en-US" sz="3200" dirty="0"/>
          </a:p>
        </p:txBody>
      </p:sp>
      <p:sp>
        <p:nvSpPr>
          <p:cNvPr id="3" name="Content Placeholder 2"/>
          <p:cNvSpPr>
            <a:spLocks noGrp="1"/>
          </p:cNvSpPr>
          <p:nvPr>
            <p:ph idx="1"/>
          </p:nvPr>
        </p:nvSpPr>
        <p:spPr/>
        <p:txBody>
          <a:bodyPr/>
          <a:lstStyle/>
          <a:p>
            <a:endParaRPr lang="en-US"/>
          </a:p>
        </p:txBody>
      </p:sp>
      <p:pic>
        <p:nvPicPr>
          <p:cNvPr id="254978" name="Picture 2" descr="Law of Good Continuation&#10;•Individuals have the tendency to continue contours&#10;whenever the elements or the pattern establis..."/>
          <p:cNvPicPr>
            <a:picLocks noChangeAspect="1" noChangeArrowheads="1"/>
          </p:cNvPicPr>
          <p:nvPr/>
        </p:nvPicPr>
        <p:blipFill>
          <a:blip r:embed="rId2"/>
          <a:srcRect/>
          <a:stretch>
            <a:fillRect/>
          </a:stretch>
        </p:blipFill>
        <p:spPr bwMode="auto">
          <a:xfrm>
            <a:off x="304800" y="762000"/>
            <a:ext cx="8458200" cy="57912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57200"/>
          </a:xfrm>
        </p:spPr>
        <p:txBody>
          <a:bodyPr>
            <a:normAutofit fontScale="90000"/>
          </a:bodyPr>
          <a:lstStyle/>
          <a:p>
            <a:r>
              <a:rPr lang="en-US" sz="3200" dirty="0">
                <a:solidFill>
                  <a:prstClr val="black"/>
                </a:solidFill>
              </a:rPr>
              <a:t>Chapter Two : laws of perception </a:t>
            </a:r>
            <a:endParaRPr lang="en-US" sz="2400" dirty="0"/>
          </a:p>
        </p:txBody>
      </p:sp>
      <p:sp>
        <p:nvSpPr>
          <p:cNvPr id="3" name="Content Placeholder 2"/>
          <p:cNvSpPr>
            <a:spLocks noGrp="1"/>
          </p:cNvSpPr>
          <p:nvPr>
            <p:ph idx="1"/>
          </p:nvPr>
        </p:nvSpPr>
        <p:spPr/>
        <p:txBody>
          <a:bodyPr/>
          <a:lstStyle/>
          <a:p>
            <a:endParaRPr lang="en-US" dirty="0"/>
          </a:p>
        </p:txBody>
      </p:sp>
      <p:pic>
        <p:nvPicPr>
          <p:cNvPr id="244738" name="Picture 2" descr="Wolfgang kohler was the first psychologist who &#10;developed the insight learning in which he described &#10;an experiment with ..."/>
          <p:cNvPicPr>
            <a:picLocks noChangeAspect="1" noChangeArrowheads="1"/>
          </p:cNvPicPr>
          <p:nvPr/>
        </p:nvPicPr>
        <p:blipFill>
          <a:blip r:embed="rId2"/>
          <a:srcRect/>
          <a:stretch>
            <a:fillRect/>
          </a:stretch>
        </p:blipFill>
        <p:spPr bwMode="auto">
          <a:xfrm>
            <a:off x="362622" y="762000"/>
            <a:ext cx="8534400" cy="5486400"/>
          </a:xfrm>
          <a:prstGeom prst="rect">
            <a:avLst/>
          </a:prstGeom>
          <a:noFill/>
        </p:spPr>
      </p:pic>
      <p:sp>
        <p:nvSpPr>
          <p:cNvPr id="5" name="Rectangle 4"/>
          <p:cNvSpPr/>
          <p:nvPr/>
        </p:nvSpPr>
        <p:spPr>
          <a:xfrm>
            <a:off x="381000" y="5715000"/>
            <a:ext cx="8001000" cy="369332"/>
          </a:xfrm>
          <a:prstGeom prst="rect">
            <a:avLst/>
          </a:prstGeom>
        </p:spPr>
        <p:txBody>
          <a:bodyPr wrap="square">
            <a:spAutoFit/>
          </a:bodyPr>
          <a:lstStyle/>
          <a:p>
            <a:r>
              <a:rPr lang="en-US" dirty="0" smtClean="0"/>
              <a:t>Our mind has the tendency to fill the gapes to get complete meaning </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sz="3200" dirty="0">
                <a:solidFill>
                  <a:prstClr val="black"/>
                </a:solidFill>
              </a:rPr>
              <a:t>Chapter Two : laws of perception </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245762" name="Picture 2" descr=" In his experiment, Kohler hung a piece of fruit just out &#10;of the reach of each chimp. He then provided the &#10;chimps with ..."/>
          <p:cNvPicPr>
            <a:picLocks noChangeAspect="1" noChangeArrowheads="1"/>
          </p:cNvPicPr>
          <p:nvPr/>
        </p:nvPicPr>
        <p:blipFill>
          <a:blip r:embed="rId2"/>
          <a:srcRect/>
          <a:stretch>
            <a:fillRect/>
          </a:stretch>
        </p:blipFill>
        <p:spPr bwMode="auto">
          <a:xfrm>
            <a:off x="304800" y="533400"/>
            <a:ext cx="8229600" cy="5105400"/>
          </a:xfrm>
          <a:prstGeom prst="rect">
            <a:avLst/>
          </a:prstGeom>
          <a:noFill/>
        </p:spPr>
      </p:pic>
      <p:sp>
        <p:nvSpPr>
          <p:cNvPr id="5" name="Rectangle 4"/>
          <p:cNvSpPr/>
          <p:nvPr/>
        </p:nvSpPr>
        <p:spPr>
          <a:xfrm>
            <a:off x="457200" y="5334000"/>
            <a:ext cx="7620000" cy="369332"/>
          </a:xfrm>
          <a:prstGeom prst="rect">
            <a:avLst/>
          </a:prstGeom>
        </p:spPr>
        <p:txBody>
          <a:bodyPr wrap="square">
            <a:spAutoFit/>
          </a:bodyPr>
          <a:lstStyle/>
          <a:p>
            <a:r>
              <a:rPr lang="en-US" dirty="0" smtClean="0"/>
              <a:t>Our mind has the tendency to fill the gapes to get complete meaning </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normAutofit/>
          </a:bodyPr>
          <a:lstStyle/>
          <a:p>
            <a:r>
              <a:rPr lang="en-US" sz="3200" dirty="0">
                <a:solidFill>
                  <a:prstClr val="black"/>
                </a:solidFill>
              </a:rPr>
              <a:t>Chapter Two : laws of perception </a:t>
            </a:r>
            <a:endParaRPr lang="en-US" dirty="0"/>
          </a:p>
        </p:txBody>
      </p:sp>
      <p:sp>
        <p:nvSpPr>
          <p:cNvPr id="3" name="Content Placeholder 2"/>
          <p:cNvSpPr>
            <a:spLocks noGrp="1"/>
          </p:cNvSpPr>
          <p:nvPr>
            <p:ph idx="1"/>
          </p:nvPr>
        </p:nvSpPr>
        <p:spPr/>
        <p:txBody>
          <a:bodyPr/>
          <a:lstStyle/>
          <a:p>
            <a:endParaRPr lang="en-US"/>
          </a:p>
        </p:txBody>
      </p:sp>
      <p:pic>
        <p:nvPicPr>
          <p:cNvPr id="246786" name="Picture 2" descr=" The important aspect of learning was not reinforcement,but the &#10;coordination of thinking to create new organizations. Ko..."/>
          <p:cNvPicPr>
            <a:picLocks noChangeAspect="1" noChangeArrowheads="1"/>
          </p:cNvPicPr>
          <p:nvPr/>
        </p:nvPicPr>
        <p:blipFill>
          <a:blip r:embed="rId2"/>
          <a:srcRect/>
          <a:stretch>
            <a:fillRect/>
          </a:stretch>
        </p:blipFill>
        <p:spPr bwMode="auto">
          <a:xfrm>
            <a:off x="304800" y="1371600"/>
            <a:ext cx="8534400" cy="47244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sz="2800" dirty="0" smtClean="0"/>
              <a:t>Chapter Two :Gestalt psychology and Perceptions </a:t>
            </a:r>
            <a:endParaRPr lang="en-US" sz="2800" dirty="0"/>
          </a:p>
        </p:txBody>
      </p:sp>
      <p:sp>
        <p:nvSpPr>
          <p:cNvPr id="3" name="Content Placeholder 2"/>
          <p:cNvSpPr>
            <a:spLocks noGrp="1"/>
          </p:cNvSpPr>
          <p:nvPr>
            <p:ph idx="1"/>
          </p:nvPr>
        </p:nvSpPr>
        <p:spPr/>
        <p:txBody>
          <a:bodyPr/>
          <a:lstStyle/>
          <a:p>
            <a:endParaRPr lang="en-US" dirty="0"/>
          </a:p>
        </p:txBody>
      </p:sp>
      <p:pic>
        <p:nvPicPr>
          <p:cNvPr id="229378" name="Picture 2" descr="Law of Figure and GroundViewers will perceive an object (figure) and a surface (ground) even in shapes aregrouped together. "/>
          <p:cNvPicPr>
            <a:picLocks noChangeAspect="1" noChangeArrowheads="1"/>
          </p:cNvPicPr>
          <p:nvPr/>
        </p:nvPicPr>
        <p:blipFill>
          <a:blip r:embed="rId2"/>
          <a:srcRect/>
          <a:stretch>
            <a:fillRect/>
          </a:stretch>
        </p:blipFill>
        <p:spPr bwMode="auto">
          <a:xfrm>
            <a:off x="304800" y="1143000"/>
            <a:ext cx="8305800" cy="5334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p:txBody>
          <a:bodyPr/>
          <a:lstStyle/>
          <a:p>
            <a:endParaRPr lang="en-US"/>
          </a:p>
        </p:txBody>
      </p:sp>
      <p:pic>
        <p:nvPicPr>
          <p:cNvPr id="150530" name="Picture 2" descr="Sensation &amp; Perception&#10;Sensation is the impact of a stimulus on receptor cells in our&#10;sensory organs: the eyes, ears, nose..."/>
          <p:cNvPicPr>
            <a:picLocks noChangeAspect="1" noChangeArrowheads="1"/>
          </p:cNvPicPr>
          <p:nvPr/>
        </p:nvPicPr>
        <p:blipFill>
          <a:blip r:embed="rId2"/>
          <a:srcRect/>
          <a:stretch>
            <a:fillRect/>
          </a:stretch>
        </p:blipFill>
        <p:spPr bwMode="auto">
          <a:xfrm>
            <a:off x="0" y="762000"/>
            <a:ext cx="8763000" cy="56388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Autofit/>
          </a:bodyPr>
          <a:lstStyle/>
          <a:p>
            <a:r>
              <a:rPr lang="en-US" sz="2800" dirty="0" smtClean="0"/>
              <a:t>Chapter Two :Gestalt psychology and Perceptions </a:t>
            </a:r>
            <a:endParaRPr lang="en-US" sz="2800" dirty="0"/>
          </a:p>
        </p:txBody>
      </p:sp>
      <p:sp>
        <p:nvSpPr>
          <p:cNvPr id="3" name="Content Placeholder 2"/>
          <p:cNvSpPr>
            <a:spLocks noGrp="1"/>
          </p:cNvSpPr>
          <p:nvPr>
            <p:ph idx="1"/>
          </p:nvPr>
        </p:nvSpPr>
        <p:spPr/>
        <p:txBody>
          <a:bodyPr/>
          <a:lstStyle/>
          <a:p>
            <a:endParaRPr lang="en-US"/>
          </a:p>
        </p:txBody>
      </p:sp>
      <p:pic>
        <p:nvPicPr>
          <p:cNvPr id="230402" name="Picture 2" descr="Law of Figure and GroundViewers will perceive an object (figure) and a surface (ground) even in shapes aregrouped together. "/>
          <p:cNvPicPr>
            <a:picLocks noChangeAspect="1" noChangeArrowheads="1"/>
          </p:cNvPicPr>
          <p:nvPr/>
        </p:nvPicPr>
        <p:blipFill>
          <a:blip r:embed="rId2"/>
          <a:srcRect/>
          <a:stretch>
            <a:fillRect/>
          </a:stretch>
        </p:blipFill>
        <p:spPr bwMode="auto">
          <a:xfrm>
            <a:off x="381000" y="914400"/>
            <a:ext cx="8382000" cy="54102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2800" dirty="0" smtClean="0"/>
              <a:t>Chapter Two : perceptual constancy </a:t>
            </a:r>
            <a:endParaRPr lang="en-US" sz="2800" dirty="0"/>
          </a:p>
        </p:txBody>
      </p:sp>
      <p:sp>
        <p:nvSpPr>
          <p:cNvPr id="3" name="Content Placeholder 2"/>
          <p:cNvSpPr>
            <a:spLocks noGrp="1"/>
          </p:cNvSpPr>
          <p:nvPr>
            <p:ph idx="1"/>
          </p:nvPr>
        </p:nvSpPr>
        <p:spPr/>
        <p:txBody>
          <a:bodyPr/>
          <a:lstStyle/>
          <a:p>
            <a:endParaRPr lang="en-US" dirty="0"/>
          </a:p>
        </p:txBody>
      </p:sp>
      <p:pic>
        <p:nvPicPr>
          <p:cNvPr id="239618" name="Picture 2" descr="Perceptual constancy refers to the tendency to perceive an&#10;object as remaining stable and unchanging (‘constant’)&#10;despite ..."/>
          <p:cNvPicPr>
            <a:picLocks noChangeAspect="1" noChangeArrowheads="1"/>
          </p:cNvPicPr>
          <p:nvPr/>
        </p:nvPicPr>
        <p:blipFill>
          <a:blip r:embed="rId2"/>
          <a:srcRect/>
          <a:stretch>
            <a:fillRect/>
          </a:stretch>
        </p:blipFill>
        <p:spPr bwMode="auto">
          <a:xfrm>
            <a:off x="381000" y="914400"/>
            <a:ext cx="8458200" cy="57150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dirty="0" smtClean="0"/>
              <a:t>Chapter Two : perceptual constancy </a:t>
            </a:r>
            <a:endParaRPr lang="en-US" dirty="0"/>
          </a:p>
        </p:txBody>
      </p:sp>
      <p:sp>
        <p:nvSpPr>
          <p:cNvPr id="3" name="Content Placeholder 2"/>
          <p:cNvSpPr>
            <a:spLocks noGrp="1"/>
          </p:cNvSpPr>
          <p:nvPr>
            <p:ph idx="1"/>
          </p:nvPr>
        </p:nvSpPr>
        <p:spPr/>
        <p:txBody>
          <a:bodyPr/>
          <a:lstStyle/>
          <a:p>
            <a:endParaRPr lang="en-US"/>
          </a:p>
        </p:txBody>
      </p:sp>
      <p:pic>
        <p:nvPicPr>
          <p:cNvPr id="240642" name="Picture 2" descr="Perceptual Set&#10;Perceptual set is the predisposition, or ‘readiness’, to perceive&#10;something in accordance with what we expe..."/>
          <p:cNvPicPr>
            <a:picLocks noChangeAspect="1" noChangeArrowheads="1"/>
          </p:cNvPicPr>
          <p:nvPr/>
        </p:nvPicPr>
        <p:blipFill>
          <a:blip r:embed="rId2"/>
          <a:srcRect/>
          <a:stretch>
            <a:fillRect/>
          </a:stretch>
        </p:blipFill>
        <p:spPr bwMode="auto">
          <a:xfrm>
            <a:off x="381000" y="1219200"/>
            <a:ext cx="8229600" cy="48768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fontScale="90000"/>
          </a:bodyPr>
          <a:lstStyle/>
          <a:p>
            <a:r>
              <a:rPr lang="en-US" dirty="0" smtClean="0"/>
              <a:t>Chapter Two : perceptual constancy </a:t>
            </a:r>
            <a:endParaRPr lang="en-US" dirty="0"/>
          </a:p>
        </p:txBody>
      </p:sp>
      <p:sp>
        <p:nvSpPr>
          <p:cNvPr id="3" name="Content Placeholder 2"/>
          <p:cNvSpPr>
            <a:spLocks noGrp="1"/>
          </p:cNvSpPr>
          <p:nvPr>
            <p:ph idx="1"/>
          </p:nvPr>
        </p:nvSpPr>
        <p:spPr/>
        <p:txBody>
          <a:bodyPr/>
          <a:lstStyle/>
          <a:p>
            <a:endParaRPr lang="en-US"/>
          </a:p>
        </p:txBody>
      </p:sp>
      <p:pic>
        <p:nvPicPr>
          <p:cNvPr id="241666" name="Picture 2" descr="Perceptual constancy and set"/>
          <p:cNvPicPr>
            <a:picLocks noChangeAspect="1" noChangeArrowheads="1"/>
          </p:cNvPicPr>
          <p:nvPr/>
        </p:nvPicPr>
        <p:blipFill>
          <a:blip r:embed="rId2"/>
          <a:srcRect/>
          <a:stretch>
            <a:fillRect/>
          </a:stretch>
        </p:blipFill>
        <p:spPr bwMode="auto">
          <a:xfrm>
            <a:off x="457200" y="1371600"/>
            <a:ext cx="8382000" cy="49530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2800" dirty="0" smtClean="0"/>
              <a:t>Chapter Two : perceptual constancy </a:t>
            </a:r>
            <a:endParaRPr lang="en-US" sz="2800" dirty="0"/>
          </a:p>
        </p:txBody>
      </p:sp>
      <p:sp>
        <p:nvSpPr>
          <p:cNvPr id="3" name="Content Placeholder 2"/>
          <p:cNvSpPr>
            <a:spLocks noGrp="1"/>
          </p:cNvSpPr>
          <p:nvPr>
            <p:ph idx="1"/>
          </p:nvPr>
        </p:nvSpPr>
        <p:spPr/>
        <p:txBody>
          <a:bodyPr/>
          <a:lstStyle/>
          <a:p>
            <a:endParaRPr lang="en-US"/>
          </a:p>
        </p:txBody>
      </p:sp>
      <p:pic>
        <p:nvPicPr>
          <p:cNvPr id="242690" name="Picture 2" descr="Perceptual constancy and set"/>
          <p:cNvPicPr>
            <a:picLocks noChangeAspect="1" noChangeArrowheads="1"/>
          </p:cNvPicPr>
          <p:nvPr/>
        </p:nvPicPr>
        <p:blipFill>
          <a:blip r:embed="rId3"/>
          <a:srcRect/>
          <a:stretch>
            <a:fillRect/>
          </a:stretch>
        </p:blipFill>
        <p:spPr bwMode="auto">
          <a:xfrm>
            <a:off x="304800" y="990600"/>
            <a:ext cx="8610600" cy="58674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2800" dirty="0" smtClean="0"/>
              <a:t>Chapter Two: depth and Distance perception </a:t>
            </a:r>
            <a:endParaRPr lang="en-US" sz="2800" dirty="0"/>
          </a:p>
        </p:txBody>
      </p:sp>
      <p:sp>
        <p:nvSpPr>
          <p:cNvPr id="3" name="Content Placeholder 2"/>
          <p:cNvSpPr>
            <a:spLocks noGrp="1"/>
          </p:cNvSpPr>
          <p:nvPr>
            <p:ph idx="1"/>
          </p:nvPr>
        </p:nvSpPr>
        <p:spPr>
          <a:xfrm>
            <a:off x="152400" y="914400"/>
            <a:ext cx="8534400" cy="5410200"/>
          </a:xfrm>
        </p:spPr>
        <p:txBody>
          <a:bodyPr/>
          <a:lstStyle/>
          <a:p>
            <a:endParaRPr lang="en-US" dirty="0"/>
          </a:p>
        </p:txBody>
      </p:sp>
      <p:pic>
        <p:nvPicPr>
          <p:cNvPr id="122882" name="Picture 2" descr="   Monocular Cues- can only be seen with ONE    eye.   Binocular Cues- required to use BOTH eyes. "/>
          <p:cNvPicPr>
            <a:picLocks noChangeAspect="1" noChangeArrowheads="1"/>
          </p:cNvPicPr>
          <p:nvPr/>
        </p:nvPicPr>
        <p:blipFill>
          <a:blip r:embed="rId2"/>
          <a:srcRect/>
          <a:stretch>
            <a:fillRect/>
          </a:stretch>
        </p:blipFill>
        <p:spPr bwMode="auto">
          <a:xfrm>
            <a:off x="228600" y="914401"/>
            <a:ext cx="8458200" cy="19812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Chapter Two: depth and Distance perception </a:t>
            </a:r>
            <a:endParaRPr lang="en-US" sz="3200" dirty="0"/>
          </a:p>
        </p:txBody>
      </p:sp>
      <p:sp>
        <p:nvSpPr>
          <p:cNvPr id="3" name="Content Placeholder 2"/>
          <p:cNvSpPr>
            <a:spLocks noGrp="1"/>
          </p:cNvSpPr>
          <p:nvPr>
            <p:ph idx="1"/>
          </p:nvPr>
        </p:nvSpPr>
        <p:spPr/>
        <p:txBody>
          <a:bodyPr/>
          <a:lstStyle/>
          <a:p>
            <a:r>
              <a:rPr lang="en-US" dirty="0" err="1" smtClean="0"/>
              <a:t>Ddddd</a:t>
            </a:r>
            <a:endParaRPr lang="en-US" dirty="0" smtClean="0"/>
          </a:p>
          <a:p>
            <a:endParaRPr lang="en-US" dirty="0"/>
          </a:p>
          <a:p>
            <a:endParaRPr lang="en-US" dirty="0" smtClean="0"/>
          </a:p>
        </p:txBody>
      </p:sp>
      <p:pic>
        <p:nvPicPr>
          <p:cNvPr id="246786" name="Picture 2" descr="   Size cues   The father the smaller,the nearer the bigger.   Retina-back part of the eye that receives the    image o..."/>
          <p:cNvPicPr>
            <a:picLocks noChangeAspect="1" noChangeArrowheads="1"/>
          </p:cNvPicPr>
          <p:nvPr/>
        </p:nvPicPr>
        <p:blipFill>
          <a:blip r:embed="rId2"/>
          <a:srcRect/>
          <a:stretch>
            <a:fillRect/>
          </a:stretch>
        </p:blipFill>
        <p:spPr bwMode="auto">
          <a:xfrm>
            <a:off x="457200" y="1295400"/>
            <a:ext cx="8229600" cy="3505200"/>
          </a:xfrm>
          <a:prstGeom prst="rect">
            <a:avLst/>
          </a:prstGeom>
          <a:noFill/>
        </p:spPr>
      </p:pic>
      <p:sp>
        <p:nvSpPr>
          <p:cNvPr id="4" name="Rectangle 3"/>
          <p:cNvSpPr/>
          <p:nvPr/>
        </p:nvSpPr>
        <p:spPr>
          <a:xfrm>
            <a:off x="614979" y="3105402"/>
            <a:ext cx="8077200" cy="2862322"/>
          </a:xfrm>
          <a:prstGeom prst="rect">
            <a:avLst/>
          </a:prstGeom>
        </p:spPr>
        <p:txBody>
          <a:bodyPr wrap="square">
            <a:spAutoFit/>
          </a:bodyPr>
          <a:lstStyle/>
          <a:p>
            <a:r>
              <a:rPr lang="en-US" dirty="0" smtClean="0">
                <a:solidFill>
                  <a:srgbClr val="C00000"/>
                </a:solidFill>
              </a:rPr>
              <a:t>Depth perception depends on the use binocular cues and monocular cues there are two kinds of binocular cues: retinal disparity and convergence. The two kinds of binocular cues require the interaction of both eyes. Retinal disparity is, the degree of difference between the image of an object that are focused on the two retinas. The closer the object, the greater is the retinal disparity</a:t>
            </a:r>
          </a:p>
          <a:p>
            <a:endParaRPr lang="en-US" dirty="0">
              <a:solidFill>
                <a:srgbClr val="C00000"/>
              </a:solidFill>
            </a:endParaRPr>
          </a:p>
          <a:p>
            <a:r>
              <a:rPr lang="en-US" dirty="0">
                <a:solidFill>
                  <a:srgbClr val="C00000"/>
                </a:solidFill>
              </a:rPr>
              <a:t>To demonstrate retinal disparity for yourself, point a forefinger vertically between </a:t>
            </a:r>
          </a:p>
          <a:p>
            <a:r>
              <a:rPr lang="en-US" dirty="0" smtClean="0">
                <a:solidFill>
                  <a:srgbClr val="C00000"/>
                </a:solidFill>
              </a:rPr>
              <a:t>your </a:t>
            </a:r>
            <a:r>
              <a:rPr lang="en-US" dirty="0">
                <a:solidFill>
                  <a:srgbClr val="C00000"/>
                </a:solidFill>
              </a:rPr>
              <a:t>eyes.</a:t>
            </a:r>
            <a:endParaRPr lang="en-US" dirty="0" smtClean="0">
              <a:solidFill>
                <a:srgbClr val="C00000"/>
              </a:solidFill>
            </a:endParaRPr>
          </a:p>
          <a:p>
            <a:endParaRPr lang="en-US" dirty="0">
              <a:solidFill>
                <a:srgbClr val="C00000"/>
              </a:solidFill>
            </a:endParaRPr>
          </a:p>
          <a:p>
            <a:endParaRPr lang="en-US" dirty="0">
              <a:solidFill>
                <a:srgbClr val="C0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200" dirty="0" smtClean="0"/>
              <a:t>Chapter Two: depth and Distance perception </a:t>
            </a:r>
            <a:endParaRPr lang="en-US" sz="3200" dirty="0"/>
          </a:p>
        </p:txBody>
      </p:sp>
      <p:sp>
        <p:nvSpPr>
          <p:cNvPr id="3" name="Content Placeholder 2"/>
          <p:cNvSpPr>
            <a:spLocks noGrp="1"/>
          </p:cNvSpPr>
          <p:nvPr>
            <p:ph idx="1"/>
          </p:nvPr>
        </p:nvSpPr>
        <p:spPr/>
        <p:txBody>
          <a:bodyPr/>
          <a:lstStyle/>
          <a:p>
            <a:endParaRPr lang="en-US"/>
          </a:p>
        </p:txBody>
      </p:sp>
      <p:pic>
        <p:nvPicPr>
          <p:cNvPr id="247810" name="Picture 2" descr="   Converging lines as it go farther   Example: Railroad "/>
          <p:cNvPicPr>
            <a:picLocks noChangeAspect="1" noChangeArrowheads="1"/>
          </p:cNvPicPr>
          <p:nvPr/>
        </p:nvPicPr>
        <p:blipFill>
          <a:blip r:embed="rId2"/>
          <a:srcRect/>
          <a:stretch>
            <a:fillRect/>
          </a:stretch>
        </p:blipFill>
        <p:spPr bwMode="auto">
          <a:xfrm>
            <a:off x="457200" y="1143000"/>
            <a:ext cx="8305800" cy="5200651"/>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200" dirty="0" smtClean="0"/>
              <a:t>Chapter Two: depth and Distance perception </a:t>
            </a:r>
            <a:endParaRPr lang="en-US" sz="3200" dirty="0"/>
          </a:p>
        </p:txBody>
      </p:sp>
      <p:sp>
        <p:nvSpPr>
          <p:cNvPr id="3" name="Content Placeholder 2"/>
          <p:cNvSpPr>
            <a:spLocks noGrp="1"/>
          </p:cNvSpPr>
          <p:nvPr>
            <p:ph idx="1"/>
          </p:nvPr>
        </p:nvSpPr>
        <p:spPr/>
        <p:txBody>
          <a:bodyPr/>
          <a:lstStyle/>
          <a:p>
            <a:endParaRPr lang="en-US"/>
          </a:p>
        </p:txBody>
      </p:sp>
      <p:pic>
        <p:nvPicPr>
          <p:cNvPr id="248834" name="Picture 2" descr="   The farther the smoother "/>
          <p:cNvPicPr>
            <a:picLocks noChangeAspect="1" noChangeArrowheads="1"/>
          </p:cNvPicPr>
          <p:nvPr/>
        </p:nvPicPr>
        <p:blipFill>
          <a:blip r:embed="rId2"/>
          <a:srcRect/>
          <a:stretch>
            <a:fillRect/>
          </a:stretch>
        </p:blipFill>
        <p:spPr bwMode="auto">
          <a:xfrm>
            <a:off x="381000" y="1143000"/>
            <a:ext cx="8458200" cy="51054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normAutofit/>
          </a:bodyPr>
          <a:lstStyle/>
          <a:p>
            <a:r>
              <a:rPr lang="en-US" sz="3200" dirty="0" smtClean="0"/>
              <a:t>Chapter Two: depth and Distance perception </a:t>
            </a:r>
            <a:endParaRPr lang="en-US" sz="3200" dirty="0"/>
          </a:p>
        </p:txBody>
      </p:sp>
      <p:sp>
        <p:nvSpPr>
          <p:cNvPr id="3" name="Content Placeholder 2"/>
          <p:cNvSpPr>
            <a:spLocks noGrp="1"/>
          </p:cNvSpPr>
          <p:nvPr>
            <p:ph idx="1"/>
          </p:nvPr>
        </p:nvSpPr>
        <p:spPr/>
        <p:txBody>
          <a:bodyPr/>
          <a:lstStyle/>
          <a:p>
            <a:endParaRPr lang="en-US"/>
          </a:p>
        </p:txBody>
      </p:sp>
      <p:pic>
        <p:nvPicPr>
          <p:cNvPr id="249858" name="Picture 2" descr="   The ones at the back are smaller and farther,the    ones in front the nearer and bigger. "/>
          <p:cNvPicPr>
            <a:picLocks noChangeAspect="1" noChangeArrowheads="1"/>
          </p:cNvPicPr>
          <p:nvPr/>
        </p:nvPicPr>
        <p:blipFill>
          <a:blip r:embed="rId2"/>
          <a:srcRect/>
          <a:stretch>
            <a:fillRect/>
          </a:stretch>
        </p:blipFill>
        <p:spPr bwMode="auto">
          <a:xfrm>
            <a:off x="228600" y="1295400"/>
            <a:ext cx="8686800" cy="5200651"/>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a:xfrm>
            <a:off x="457200" y="838200"/>
            <a:ext cx="8229600" cy="5287963"/>
          </a:xfrm>
        </p:spPr>
        <p:txBody>
          <a:bodyPr/>
          <a:lstStyle/>
          <a:p>
            <a:endParaRPr lang="en-US" dirty="0"/>
          </a:p>
        </p:txBody>
      </p:sp>
      <p:pic>
        <p:nvPicPr>
          <p:cNvPr id="1026" name="Picture 2" descr="Sensation &amp; Perception&#10;In psychology, sensation and perception are stages  &#10;&#10;of processing the sensory systems, such as vi..."/>
          <p:cNvPicPr>
            <a:picLocks noChangeAspect="1" noChangeArrowheads="1"/>
          </p:cNvPicPr>
          <p:nvPr/>
        </p:nvPicPr>
        <p:blipFill>
          <a:blip r:embed="rId3"/>
          <a:srcRect/>
          <a:stretch>
            <a:fillRect/>
          </a:stretch>
        </p:blipFill>
        <p:spPr bwMode="auto">
          <a:xfrm>
            <a:off x="228600" y="838200"/>
            <a:ext cx="8458200" cy="5334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smtClean="0"/>
              <a:t>Chapter Two: depth and Distance perception </a:t>
            </a:r>
            <a:endParaRPr lang="en-US" sz="3200" dirty="0"/>
          </a:p>
        </p:txBody>
      </p:sp>
      <p:sp>
        <p:nvSpPr>
          <p:cNvPr id="3" name="Content Placeholder 2"/>
          <p:cNvSpPr>
            <a:spLocks noGrp="1"/>
          </p:cNvSpPr>
          <p:nvPr>
            <p:ph idx="1"/>
          </p:nvPr>
        </p:nvSpPr>
        <p:spPr/>
        <p:txBody>
          <a:bodyPr/>
          <a:lstStyle/>
          <a:p>
            <a:endParaRPr lang="en-US"/>
          </a:p>
        </p:txBody>
      </p:sp>
      <p:pic>
        <p:nvPicPr>
          <p:cNvPr id="250882" name="Picture 2" descr="   Near unclear,far    stationary(when riding a    vehicle and viewing a spot) "/>
          <p:cNvPicPr>
            <a:picLocks noChangeAspect="1" noChangeArrowheads="1"/>
          </p:cNvPicPr>
          <p:nvPr/>
        </p:nvPicPr>
        <p:blipFill>
          <a:blip r:embed="rId2"/>
          <a:srcRect/>
          <a:stretch>
            <a:fillRect/>
          </a:stretch>
        </p:blipFill>
        <p:spPr bwMode="auto">
          <a:xfrm>
            <a:off x="381000" y="990600"/>
            <a:ext cx="8382000" cy="5200651"/>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rmAutofit/>
          </a:bodyPr>
          <a:lstStyle/>
          <a:p>
            <a:r>
              <a:rPr lang="en-US" sz="3200" dirty="0" smtClean="0"/>
              <a:t>Chapter Two: depth and Distance perception </a:t>
            </a:r>
            <a:endParaRPr lang="en-US" sz="3200" dirty="0"/>
          </a:p>
        </p:txBody>
      </p:sp>
      <p:sp>
        <p:nvSpPr>
          <p:cNvPr id="3" name="Content Placeholder 2"/>
          <p:cNvSpPr>
            <a:spLocks noGrp="1"/>
          </p:cNvSpPr>
          <p:nvPr>
            <p:ph idx="1"/>
          </p:nvPr>
        </p:nvSpPr>
        <p:spPr/>
        <p:txBody>
          <a:bodyPr/>
          <a:lstStyle/>
          <a:p>
            <a:endParaRPr lang="en-US"/>
          </a:p>
        </p:txBody>
      </p:sp>
      <p:pic>
        <p:nvPicPr>
          <p:cNvPr id="251906" name="Picture 2" descr=" Awareness of oneself/surrounding s "/>
          <p:cNvPicPr>
            <a:picLocks noChangeAspect="1" noChangeArrowheads="1"/>
          </p:cNvPicPr>
          <p:nvPr/>
        </p:nvPicPr>
        <p:blipFill>
          <a:blip r:embed="rId2"/>
          <a:srcRect/>
          <a:stretch>
            <a:fillRect/>
          </a:stretch>
        </p:blipFill>
        <p:spPr bwMode="auto">
          <a:xfrm>
            <a:off x="533400" y="1066800"/>
            <a:ext cx="8229600" cy="5200651"/>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en-US" dirty="0" smtClean="0"/>
              <a:t>Chapter Three : Learning </a:t>
            </a:r>
            <a:endParaRPr lang="en-US" dirty="0"/>
          </a:p>
        </p:txBody>
      </p:sp>
      <p:sp>
        <p:nvSpPr>
          <p:cNvPr id="3" name="Content Placeholder 2"/>
          <p:cNvSpPr>
            <a:spLocks noGrp="1"/>
          </p:cNvSpPr>
          <p:nvPr>
            <p:ph idx="1"/>
          </p:nvPr>
        </p:nvSpPr>
        <p:spPr>
          <a:xfrm>
            <a:off x="457200" y="762000"/>
            <a:ext cx="8229600" cy="5364163"/>
          </a:xfrm>
        </p:spPr>
        <p:txBody>
          <a:bodyPr>
            <a:normAutofit/>
          </a:bodyPr>
          <a:lstStyle/>
          <a:p>
            <a:pPr>
              <a:buNone/>
            </a:pPr>
            <a:r>
              <a:rPr lang="en-US" sz="2400" dirty="0" smtClean="0">
                <a:latin typeface="Times New Roman" pitchFamily="18" charset="0"/>
                <a:cs typeface="Times New Roman" pitchFamily="18" charset="0"/>
              </a:rPr>
              <a:t>Learning  </a:t>
            </a: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Definition of learning </a:t>
            </a: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Relatively permanent change in behavior as result of experiences  : training or practice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400" dirty="0" smtClean="0">
                <a:latin typeface="Times New Roman" pitchFamily="18" charset="0"/>
                <a:cs typeface="Times New Roman" pitchFamily="18" charset="0"/>
              </a:rPr>
              <a:t>Chapter Three : Learning </a:t>
            </a:r>
            <a:endParaRPr lang="en-US" sz="24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105400"/>
          </a:xfrm>
        </p:spPr>
        <p:txBody>
          <a:bodyPr>
            <a:noAutofit/>
          </a:bodyPr>
          <a:lstStyle/>
          <a:p>
            <a:pPr>
              <a:buNone/>
            </a:pPr>
            <a:r>
              <a:rPr lang="en-US" sz="2400" dirty="0" smtClean="0">
                <a:solidFill>
                  <a:srgbClr val="C00000"/>
                </a:solidFill>
                <a:latin typeface="Times New Roman" pitchFamily="18" charset="0"/>
                <a:cs typeface="Times New Roman" pitchFamily="18" charset="0"/>
              </a:rPr>
              <a:t>The above definition emphasizes four attributes of learning</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 Learning is a change in behavior</a:t>
            </a:r>
          </a:p>
          <a:p>
            <a:r>
              <a:rPr lang="en-US" sz="2400" dirty="0" smtClean="0">
                <a:latin typeface="Times New Roman" pitchFamily="18" charset="0"/>
                <a:cs typeface="Times New Roman" pitchFamily="18" charset="0"/>
              </a:rPr>
              <a:t>This change in behavior is relatively permanent </a:t>
            </a:r>
          </a:p>
          <a:p>
            <a:r>
              <a:rPr lang="en-US" sz="2400" dirty="0" smtClean="0">
                <a:latin typeface="Times New Roman" pitchFamily="18" charset="0"/>
                <a:cs typeface="Times New Roman" pitchFamily="18" charset="0"/>
              </a:rPr>
              <a:t> It does not include change due to illness, fatigue, maturation and use of intoxicant.</a:t>
            </a:r>
          </a:p>
          <a:p>
            <a:r>
              <a:rPr lang="en-US" sz="2400" dirty="0" smtClean="0">
                <a:latin typeface="Times New Roman" pitchFamily="18" charset="0"/>
                <a:cs typeface="Times New Roman" pitchFamily="18" charset="0"/>
              </a:rPr>
              <a:t> This  permanent  change  in  behavior  is  not  because  of  biological  factors  (like  hormonal </a:t>
            </a:r>
          </a:p>
          <a:p>
            <a:r>
              <a:rPr lang="en-US" sz="2400" dirty="0" smtClean="0">
                <a:latin typeface="Times New Roman" pitchFamily="18" charset="0"/>
                <a:cs typeface="Times New Roman" pitchFamily="18" charset="0"/>
              </a:rPr>
              <a:t>changes) that bring permanent changes in behavior; but because of experience, or practice </a:t>
            </a:r>
          </a:p>
          <a:p>
            <a:r>
              <a:rPr lang="en-US" sz="2400" dirty="0" smtClean="0">
                <a:latin typeface="Times New Roman" pitchFamily="18" charset="0"/>
                <a:cs typeface="Times New Roman" pitchFamily="18" charset="0"/>
              </a:rPr>
              <a:t> The learning is not directly observable but manifests in the activities of the individual.</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a:bodyPr>
          <a:lstStyle/>
          <a:p>
            <a:r>
              <a:rPr lang="en-US" sz="2400" dirty="0" smtClean="0">
                <a:latin typeface="Times New Roman" pitchFamily="18" charset="0"/>
                <a:cs typeface="Times New Roman" pitchFamily="18" charset="0"/>
              </a:rPr>
              <a:t>Chapter Three : Learning </a:t>
            </a:r>
            <a:endParaRPr lang="en-US" sz="2400" dirty="0"/>
          </a:p>
        </p:txBody>
      </p:sp>
      <p:sp>
        <p:nvSpPr>
          <p:cNvPr id="3" name="Content Placeholder 2"/>
          <p:cNvSpPr>
            <a:spLocks noGrp="1"/>
          </p:cNvSpPr>
          <p:nvPr>
            <p:ph idx="1"/>
          </p:nvPr>
        </p:nvSpPr>
        <p:spPr>
          <a:xfrm>
            <a:off x="457200" y="457200"/>
            <a:ext cx="8534400" cy="5714999"/>
          </a:xfrm>
        </p:spPr>
        <p:txBody>
          <a:bodyPr>
            <a:normAutofit fontScale="92500"/>
          </a:bodyPr>
          <a:lstStyle/>
          <a:p>
            <a:pPr>
              <a:buNone/>
            </a:pPr>
            <a:r>
              <a:rPr lang="en-US" dirty="0" smtClean="0">
                <a:solidFill>
                  <a:srgbClr val="FF0000"/>
                </a:solidFill>
              </a:rPr>
              <a:t>Characteristics of learning </a:t>
            </a:r>
          </a:p>
          <a:p>
            <a:pPr algn="just">
              <a:buNone/>
            </a:pPr>
            <a:r>
              <a:rPr lang="en-US" sz="2600" dirty="0" smtClean="0">
                <a:latin typeface="Times New Roman" pitchFamily="18" charset="0"/>
                <a:cs typeface="Times New Roman" pitchFamily="18" charset="0"/>
              </a:rPr>
              <a:t>1. Learning is continuous modification of behavior throughout life </a:t>
            </a:r>
          </a:p>
          <a:p>
            <a:pPr marL="514350" indent="-514350" algn="just">
              <a:buAutoNum type="arabicPeriod" startAt="2"/>
            </a:pPr>
            <a:r>
              <a:rPr lang="en-US" sz="2600" dirty="0" smtClean="0">
                <a:latin typeface="Times New Roman" pitchFamily="18" charset="0"/>
                <a:cs typeface="Times New Roman" pitchFamily="18" charset="0"/>
              </a:rPr>
              <a:t>Learning is pervasive, it reaches into all aspects of human life. </a:t>
            </a:r>
          </a:p>
          <a:p>
            <a:pPr marL="514350" indent="-514350" algn="just">
              <a:buAutoNum type="arabicPeriod" startAt="2"/>
            </a:pPr>
            <a:r>
              <a:rPr lang="en-US" sz="2600" dirty="0" smtClean="0">
                <a:latin typeface="Times New Roman" pitchFamily="18" charset="0"/>
                <a:cs typeface="Times New Roman" pitchFamily="18" charset="0"/>
              </a:rPr>
              <a:t>Learning involves the whole person, socially, emotionally &amp; intellectually</a:t>
            </a:r>
            <a:r>
              <a:rPr lang="en-US" sz="2600" dirty="0">
                <a:latin typeface="Times New Roman" pitchFamily="18" charset="0"/>
                <a:cs typeface="Times New Roman" pitchFamily="18" charset="0"/>
              </a:rPr>
              <a:t> </a:t>
            </a:r>
            <a:endParaRPr lang="en-US" sz="2600" dirty="0" smtClean="0">
              <a:latin typeface="Times New Roman" pitchFamily="18" charset="0"/>
              <a:cs typeface="Times New Roman" pitchFamily="18" charset="0"/>
            </a:endParaRPr>
          </a:p>
          <a:p>
            <a:pPr marL="514350" indent="-514350" algn="just">
              <a:buAutoNum type="arabicPeriod" startAt="2"/>
            </a:pPr>
            <a:r>
              <a:rPr lang="en-US" sz="2600" dirty="0" smtClean="0">
                <a:latin typeface="Times New Roman" pitchFamily="18" charset="0"/>
                <a:cs typeface="Times New Roman" pitchFamily="18" charset="0"/>
              </a:rPr>
              <a:t> Learning is often a change in the organization of experiences. </a:t>
            </a:r>
          </a:p>
          <a:p>
            <a:pPr marL="514350" indent="-514350" algn="just">
              <a:buAutoNum type="arabicPeriod" startAt="2"/>
            </a:pPr>
            <a:r>
              <a:rPr lang="en-US" sz="2600" dirty="0" smtClean="0">
                <a:latin typeface="Times New Roman" pitchFamily="18" charset="0"/>
                <a:cs typeface="Times New Roman" pitchFamily="18" charset="0"/>
              </a:rPr>
              <a:t>  Learning is responsive to incentives </a:t>
            </a:r>
          </a:p>
          <a:p>
            <a:pPr marL="514350" indent="-514350" algn="just">
              <a:buAutoNum type="arabicPeriod" startAt="2"/>
            </a:pPr>
            <a:r>
              <a:rPr lang="en-US" sz="2600" dirty="0" smtClean="0">
                <a:latin typeface="Times New Roman" pitchFamily="18" charset="0"/>
                <a:cs typeface="Times New Roman" pitchFamily="18" charset="0"/>
              </a:rPr>
              <a:t> Learning is an active process </a:t>
            </a:r>
          </a:p>
          <a:p>
            <a:pPr marL="514350" indent="-514350" algn="just">
              <a:buAutoNum type="arabicPeriod" startAt="2"/>
            </a:pPr>
            <a:r>
              <a:rPr lang="en-US" sz="2600" dirty="0" smtClean="0">
                <a:latin typeface="Times New Roman" pitchFamily="18" charset="0"/>
                <a:cs typeface="Times New Roman" pitchFamily="18" charset="0"/>
              </a:rPr>
              <a:t> Learning is purposeful </a:t>
            </a:r>
          </a:p>
          <a:p>
            <a:pPr marL="514350" indent="-514350" algn="just">
              <a:buAutoNum type="arabicPeriod" startAt="2"/>
            </a:pPr>
            <a:r>
              <a:rPr lang="en-US" sz="2600" dirty="0" smtClean="0">
                <a:latin typeface="Times New Roman" pitchFamily="18" charset="0"/>
                <a:cs typeface="Times New Roman" pitchFamily="18" charset="0"/>
              </a:rPr>
              <a:t> Learning depends on maturation, motivation and practice. </a:t>
            </a:r>
          </a:p>
          <a:p>
            <a:pPr marL="514350" indent="-514350" algn="just">
              <a:buAutoNum type="arabicPeriod" startAt="2"/>
            </a:pPr>
            <a:r>
              <a:rPr lang="en-US" sz="2600" dirty="0" smtClean="0">
                <a:latin typeface="Times New Roman" pitchFamily="18" charset="0"/>
                <a:cs typeface="Times New Roman" pitchFamily="18" charset="0"/>
              </a:rPr>
              <a:t>Learning is multifaceted</a:t>
            </a:r>
            <a:endParaRPr lang="en-US" sz="2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a:bodyPr>
          <a:lstStyle/>
          <a:p>
            <a:r>
              <a:rPr lang="en-US" sz="2400" dirty="0" smtClean="0">
                <a:latin typeface="Times New Roman" pitchFamily="18" charset="0"/>
                <a:cs typeface="Times New Roman" pitchFamily="18" charset="0"/>
              </a:rPr>
              <a:t>Chapter Three : Learning </a:t>
            </a:r>
            <a:endParaRPr lang="en-US" sz="2400" dirty="0"/>
          </a:p>
        </p:txBody>
      </p:sp>
      <p:sp>
        <p:nvSpPr>
          <p:cNvPr id="3" name="Content Placeholder 2"/>
          <p:cNvSpPr>
            <a:spLocks noGrp="1"/>
          </p:cNvSpPr>
          <p:nvPr>
            <p:ph idx="1"/>
          </p:nvPr>
        </p:nvSpPr>
        <p:spPr>
          <a:xfrm>
            <a:off x="457200" y="1066800"/>
            <a:ext cx="8534400" cy="5059363"/>
          </a:xfrm>
        </p:spPr>
        <p:txBody>
          <a:bodyPr>
            <a:normAutofit/>
          </a:bodyPr>
          <a:lstStyle/>
          <a:p>
            <a:pPr>
              <a:buNone/>
            </a:pPr>
            <a:r>
              <a:rPr lang="en-US" sz="2400" dirty="0" smtClean="0">
                <a:solidFill>
                  <a:srgbClr val="FF0000"/>
                </a:solidFill>
                <a:latin typeface="Times New Roman" pitchFamily="18" charset="0"/>
                <a:cs typeface="Times New Roman" pitchFamily="18" charset="0"/>
              </a:rPr>
              <a:t>Principles of learning </a:t>
            </a:r>
          </a:p>
          <a:p>
            <a:r>
              <a:rPr lang="en-US" sz="2400" dirty="0" smtClean="0">
                <a:latin typeface="Times New Roman" pitchFamily="18" charset="0"/>
                <a:cs typeface="Times New Roman" pitchFamily="18" charset="0"/>
              </a:rPr>
              <a:t>Individuals learn best when they are physically, mentally, and emotionally y ready to learn.</a:t>
            </a:r>
          </a:p>
          <a:p>
            <a:r>
              <a:rPr lang="en-US" sz="2400" dirty="0" smtClean="0">
                <a:latin typeface="Times New Roman" pitchFamily="18" charset="0"/>
                <a:cs typeface="Times New Roman" pitchFamily="18" charset="0"/>
              </a:rPr>
              <a:t> Students learn best and retain information longer when they have meaningful practice and exercise</a:t>
            </a:r>
          </a:p>
          <a:p>
            <a:r>
              <a:rPr lang="en-US" sz="2400" dirty="0" smtClean="0">
                <a:latin typeface="Times New Roman" pitchFamily="18" charset="0"/>
                <a:cs typeface="Times New Roman" pitchFamily="18" charset="0"/>
              </a:rPr>
              <a:t> Learning is strengthened when accompanied by a pleasant or satisfying feeling, and that </a:t>
            </a:r>
          </a:p>
          <a:p>
            <a:r>
              <a:rPr lang="en-US" sz="2400" dirty="0" smtClean="0">
                <a:latin typeface="Times New Roman" pitchFamily="18" charset="0"/>
                <a:cs typeface="Times New Roman" pitchFamily="18" charset="0"/>
              </a:rPr>
              <a:t>learning is weakened when associated with an unpleasant feeling. </a:t>
            </a:r>
          </a:p>
          <a:p>
            <a:r>
              <a:rPr lang="en-US" sz="2400" dirty="0" smtClean="0">
                <a:latin typeface="Times New Roman" pitchFamily="18" charset="0"/>
                <a:cs typeface="Times New Roman" pitchFamily="18" charset="0"/>
              </a:rPr>
              <a:t>Things learned first create a strong impression in the mind that is difficult to erase.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sz="2400" dirty="0">
                <a:solidFill>
                  <a:prstClr val="black"/>
                </a:solidFill>
                <a:latin typeface="Times New Roman" pitchFamily="18" charset="0"/>
                <a:cs typeface="Times New Roman" pitchFamily="18" charset="0"/>
              </a:rPr>
              <a:t>Chapter Three : Learning </a:t>
            </a:r>
            <a:endParaRPr lang="en-US" dirty="0"/>
          </a:p>
        </p:txBody>
      </p:sp>
      <p:sp>
        <p:nvSpPr>
          <p:cNvPr id="3" name="Content Placeholder 2"/>
          <p:cNvSpPr>
            <a:spLocks noGrp="1"/>
          </p:cNvSpPr>
          <p:nvPr>
            <p:ph idx="1"/>
          </p:nvPr>
        </p:nvSpPr>
        <p:spPr>
          <a:xfrm>
            <a:off x="457200" y="914400"/>
            <a:ext cx="8229600" cy="5211763"/>
          </a:xfrm>
        </p:spPr>
        <p:txBody>
          <a:bodyPr>
            <a:normAutofit/>
          </a:bodyPr>
          <a:lstStyle/>
          <a:p>
            <a:pPr lvl="0">
              <a:buNone/>
            </a:pPr>
            <a:r>
              <a:rPr lang="en-US" sz="2400" dirty="0" smtClean="0">
                <a:solidFill>
                  <a:srgbClr val="FF0000"/>
                </a:solidFill>
                <a:latin typeface="Times New Roman" pitchFamily="18" charset="0"/>
                <a:cs typeface="Times New Roman" pitchFamily="18" charset="0"/>
              </a:rPr>
              <a:t>…Principles </a:t>
            </a:r>
            <a:r>
              <a:rPr lang="en-US" sz="2400" dirty="0">
                <a:solidFill>
                  <a:srgbClr val="FF0000"/>
                </a:solidFill>
                <a:latin typeface="Times New Roman" pitchFamily="18" charset="0"/>
                <a:cs typeface="Times New Roman" pitchFamily="18" charset="0"/>
              </a:rPr>
              <a:t>of learning </a:t>
            </a:r>
            <a:endParaRPr lang="en-US" sz="2200" dirty="0">
              <a:solidFill>
                <a:prstClr val="black"/>
              </a:solidFill>
              <a:latin typeface="Times New Roman" pitchFamily="18" charset="0"/>
              <a:cs typeface="Times New Roman" pitchFamily="18" charset="0"/>
            </a:endParaRPr>
          </a:p>
          <a:p>
            <a:pPr lvl="0"/>
            <a:r>
              <a:rPr lang="en-US" sz="2200" dirty="0" smtClean="0">
                <a:solidFill>
                  <a:prstClr val="black"/>
                </a:solidFill>
                <a:latin typeface="Times New Roman" pitchFamily="18" charset="0"/>
                <a:cs typeface="Times New Roman" pitchFamily="18" charset="0"/>
              </a:rPr>
              <a:t>Things </a:t>
            </a:r>
            <a:r>
              <a:rPr lang="en-US" sz="2200" dirty="0">
                <a:solidFill>
                  <a:prstClr val="black"/>
                </a:solidFill>
                <a:latin typeface="Times New Roman" pitchFamily="18" charset="0"/>
                <a:cs typeface="Times New Roman" pitchFamily="18" charset="0"/>
              </a:rPr>
              <a:t>most recently learned are best remembered.</a:t>
            </a:r>
          </a:p>
          <a:p>
            <a:pPr lvl="0"/>
            <a:r>
              <a:rPr lang="en-US" sz="2200" dirty="0">
                <a:solidFill>
                  <a:prstClr val="black"/>
                </a:solidFill>
                <a:latin typeface="Times New Roman" pitchFamily="18" charset="0"/>
                <a:cs typeface="Times New Roman" pitchFamily="18" charset="0"/>
              </a:rPr>
              <a:t>The principle of intensity implies that a student will learn more from the real thing than from a substitute. </a:t>
            </a:r>
          </a:p>
          <a:p>
            <a:pPr lvl="0"/>
            <a:r>
              <a:rPr lang="en-US" sz="2200" dirty="0">
                <a:solidFill>
                  <a:prstClr val="black"/>
                </a:solidFill>
                <a:latin typeface="Times New Roman" pitchFamily="18" charset="0"/>
                <a:cs typeface="Times New Roman" pitchFamily="18" charset="0"/>
              </a:rPr>
              <a:t> Individuals must have some abilities and skills that may help them to learn. </a:t>
            </a:r>
          </a:p>
          <a:p>
            <a:pPr lvl="0"/>
            <a:r>
              <a:rPr lang="en-US" sz="2200" dirty="0">
                <a:solidFill>
                  <a:prstClr val="black"/>
                </a:solidFill>
                <a:latin typeface="Times New Roman" pitchFamily="18" charset="0"/>
                <a:cs typeface="Times New Roman" pitchFamily="18" charset="0"/>
              </a:rPr>
              <a:t>Things freely learned are best learned - the greater the freedom enjoyed by individuals, the </a:t>
            </a:r>
          </a:p>
          <a:p>
            <a:pPr lvl="0"/>
            <a:r>
              <a:rPr lang="en-US" sz="2200" dirty="0">
                <a:solidFill>
                  <a:prstClr val="black"/>
                </a:solidFill>
                <a:latin typeface="Times New Roman" pitchFamily="18" charset="0"/>
                <a:cs typeface="Times New Roman" pitchFamily="18" charset="0"/>
              </a:rPr>
              <a:t>higher the intellectual and moral advancement.</a:t>
            </a:r>
          </a:p>
          <a:p>
            <a:endParaRPr lang="en-US" dirty="0"/>
          </a:p>
        </p:txBody>
      </p:sp>
    </p:spTree>
    <p:extLst>
      <p:ext uri="{BB962C8B-B14F-4D97-AF65-F5344CB8AC3E}">
        <p14:creationId xmlns:p14="http://schemas.microsoft.com/office/powerpoint/2010/main" val="26213058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rmAutofit fontScale="90000"/>
          </a:bodyPr>
          <a:lstStyle/>
          <a:p>
            <a:r>
              <a:rPr lang="en-US" sz="2400" dirty="0" smtClean="0">
                <a:latin typeface="Times New Roman" pitchFamily="18" charset="0"/>
                <a:cs typeface="Times New Roman" pitchFamily="18" charset="0"/>
              </a:rPr>
              <a:t>Chapter Three : Learning </a:t>
            </a:r>
            <a:endParaRPr lang="en-US" sz="2400" dirty="0"/>
          </a:p>
        </p:txBody>
      </p:sp>
      <p:sp>
        <p:nvSpPr>
          <p:cNvPr id="3" name="Content Placeholder 2"/>
          <p:cNvSpPr>
            <a:spLocks noGrp="1"/>
          </p:cNvSpPr>
          <p:nvPr>
            <p:ph idx="1"/>
          </p:nvPr>
        </p:nvSpPr>
        <p:spPr>
          <a:xfrm>
            <a:off x="228600" y="533400"/>
            <a:ext cx="8763000" cy="5592763"/>
          </a:xfrm>
        </p:spPr>
        <p:txBody>
          <a:bodyPr>
            <a:normAutofit/>
          </a:bodyPr>
          <a:lstStyle/>
          <a:p>
            <a:pPr>
              <a:buNone/>
            </a:pPr>
            <a:r>
              <a:rPr lang="en-US" sz="2400" dirty="0" smtClean="0">
                <a:solidFill>
                  <a:srgbClr val="FF0000"/>
                </a:solidFill>
                <a:latin typeface="Times New Roman" pitchFamily="18" charset="0"/>
                <a:cs typeface="Times New Roman" pitchFamily="18" charset="0"/>
              </a:rPr>
              <a:t>Factors affecting learning </a:t>
            </a:r>
          </a:p>
          <a:p>
            <a:pPr>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1.Motivation:  When the motives of learning are high, the learner becomes enthusiastic.</a:t>
            </a:r>
          </a:p>
          <a:p>
            <a:pPr algn="just">
              <a:buNone/>
            </a:pPr>
            <a:r>
              <a:rPr lang="en-US" sz="2400" dirty="0" smtClean="0">
                <a:latin typeface="Times New Roman" pitchFamily="18" charset="0"/>
                <a:cs typeface="Times New Roman" pitchFamily="18" charset="0"/>
              </a:rPr>
              <a:t>2.  Maturation:  </a:t>
            </a:r>
            <a:r>
              <a:rPr lang="en-US" sz="2400" dirty="0" err="1" smtClean="0">
                <a:latin typeface="Times New Roman" pitchFamily="18" charset="0"/>
                <a:cs typeface="Times New Roman" pitchFamily="18" charset="0"/>
              </a:rPr>
              <a:t>Neuro</a:t>
            </a:r>
            <a:r>
              <a:rPr lang="en-US" sz="2400" dirty="0" smtClean="0">
                <a:latin typeface="Times New Roman" pitchFamily="18" charset="0"/>
                <a:cs typeface="Times New Roman" pitchFamily="18" charset="0"/>
              </a:rPr>
              <a:t>-muscular  coordination  is  important  for  learning  a  given  task. </a:t>
            </a:r>
          </a:p>
          <a:p>
            <a:pPr marL="514350" indent="-514350" algn="just">
              <a:buAutoNum type="arabicPeriod" startAt="3"/>
            </a:pPr>
            <a:r>
              <a:rPr lang="en-US" sz="2400" dirty="0" smtClean="0">
                <a:latin typeface="Times New Roman" pitchFamily="18" charset="0"/>
                <a:cs typeface="Times New Roman" pitchFamily="18" charset="0"/>
              </a:rPr>
              <a:t>Health  condition of the learner:  The learner should be in a good health status to learn.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marL="342900" lvl="0" indent="-342900">
              <a:spcBef>
                <a:spcPct val="20000"/>
              </a:spcBef>
            </a:pPr>
            <a:r>
              <a:rPr lang="en-US" sz="2400" dirty="0" smtClean="0">
                <a:solidFill>
                  <a:prstClr val="black"/>
                </a:solidFill>
                <a:latin typeface="Times New Roman" pitchFamily="18" charset="0"/>
                <a:cs typeface="Times New Roman" pitchFamily="18" charset="0"/>
              </a:rPr>
              <a:t>Chapter </a:t>
            </a:r>
            <a:r>
              <a:rPr lang="en-US" sz="2400" dirty="0">
                <a:solidFill>
                  <a:prstClr val="black"/>
                </a:solidFill>
                <a:latin typeface="Times New Roman" pitchFamily="18" charset="0"/>
                <a:cs typeface="Times New Roman" pitchFamily="18" charset="0"/>
              </a:rPr>
              <a:t>Three : Learning </a:t>
            </a:r>
            <a:endParaRPr lang="en-US" dirty="0"/>
          </a:p>
        </p:txBody>
      </p:sp>
      <p:sp>
        <p:nvSpPr>
          <p:cNvPr id="3" name="Content Placeholder 2"/>
          <p:cNvSpPr>
            <a:spLocks noGrp="1"/>
          </p:cNvSpPr>
          <p:nvPr>
            <p:ph idx="1"/>
          </p:nvPr>
        </p:nvSpPr>
        <p:spPr>
          <a:xfrm>
            <a:off x="457200" y="914400"/>
            <a:ext cx="8229600" cy="5211763"/>
          </a:xfrm>
        </p:spPr>
        <p:txBody>
          <a:bodyPr/>
          <a:lstStyle/>
          <a:p>
            <a:pPr marL="0" lvl="0" indent="0" algn="just">
              <a:buNone/>
            </a:pPr>
            <a:r>
              <a:rPr lang="en-US" sz="2400" dirty="0">
                <a:solidFill>
                  <a:prstClr val="black"/>
                </a:solidFill>
                <a:latin typeface="Times New Roman" pitchFamily="18" charset="0"/>
                <a:cs typeface="Times New Roman" pitchFamily="18" charset="0"/>
              </a:rPr>
              <a:t> </a:t>
            </a:r>
            <a:r>
              <a:rPr lang="en-US" sz="2400" dirty="0" smtClean="0">
                <a:solidFill>
                  <a:prstClr val="black"/>
                </a:solidFill>
                <a:latin typeface="Times New Roman" pitchFamily="18" charset="0"/>
                <a:cs typeface="Times New Roman" pitchFamily="18" charset="0"/>
              </a:rPr>
              <a:t>…</a:t>
            </a:r>
            <a:r>
              <a:rPr lang="en-US" sz="2400" dirty="0" smtClean="0">
                <a:solidFill>
                  <a:srgbClr val="FF0000"/>
                </a:solidFill>
                <a:latin typeface="Times New Roman" pitchFamily="18" charset="0"/>
                <a:ea typeface="+mj-ea"/>
                <a:cs typeface="Times New Roman" pitchFamily="18" charset="0"/>
              </a:rPr>
              <a:t>Factors </a:t>
            </a:r>
            <a:r>
              <a:rPr lang="en-US" sz="2400" dirty="0">
                <a:solidFill>
                  <a:srgbClr val="FF0000"/>
                </a:solidFill>
                <a:latin typeface="Times New Roman" pitchFamily="18" charset="0"/>
                <a:ea typeface="+mj-ea"/>
                <a:cs typeface="Times New Roman" pitchFamily="18" charset="0"/>
              </a:rPr>
              <a:t>affecting learning</a:t>
            </a:r>
            <a:endParaRPr lang="en-US" sz="2400" dirty="0" smtClean="0">
              <a:solidFill>
                <a:prstClr val="black"/>
              </a:solidFill>
              <a:latin typeface="Times New Roman" pitchFamily="18" charset="0"/>
              <a:cs typeface="Times New Roman" pitchFamily="18" charset="0"/>
            </a:endParaRPr>
          </a:p>
          <a:p>
            <a:pPr marL="514350" lvl="0" indent="-514350" algn="just">
              <a:buFont typeface="Arial" pitchFamily="34" charset="0"/>
              <a:buAutoNum type="arabicPeriod" startAt="3"/>
            </a:pPr>
            <a:r>
              <a:rPr lang="en-US" sz="2400" dirty="0" smtClean="0">
                <a:solidFill>
                  <a:prstClr val="black"/>
                </a:solidFill>
                <a:latin typeface="Times New Roman" pitchFamily="18" charset="0"/>
                <a:cs typeface="Times New Roman" pitchFamily="18" charset="0"/>
              </a:rPr>
              <a:t>Psychological </a:t>
            </a:r>
            <a:r>
              <a:rPr lang="en-US" sz="2400" dirty="0">
                <a:solidFill>
                  <a:prstClr val="black"/>
                </a:solidFill>
                <a:latin typeface="Times New Roman" pitchFamily="18" charset="0"/>
                <a:cs typeface="Times New Roman" pitchFamily="18" charset="0"/>
              </a:rPr>
              <a:t>wellbeing of the learner:  individual‘s psychological states like  worries, fears,  feelings  of  loneliness  and  inferiority  hinders  learning.  Whereas  self-respect,  self-reliance, and self-confidence are necessary for effective learning.</a:t>
            </a:r>
          </a:p>
          <a:p>
            <a:pPr marL="514350" lvl="0" indent="-514350" algn="just">
              <a:buFont typeface="Arial" pitchFamily="34" charset="0"/>
              <a:buAutoNum type="arabicPeriod" startAt="3"/>
            </a:pPr>
            <a:r>
              <a:rPr lang="en-US" sz="2400" dirty="0">
                <a:solidFill>
                  <a:prstClr val="black"/>
                </a:solidFill>
                <a:latin typeface="Times New Roman" pitchFamily="18" charset="0"/>
                <a:cs typeface="Times New Roman" pitchFamily="18" charset="0"/>
              </a:rPr>
              <a:t> Good  working  conditions  –  absence  or  presence  of  fresh  air,  light,  comfortable surroundings,  moderate temperature, absence of distractions like noise and learning aids determine learning effectiveness.</a:t>
            </a:r>
          </a:p>
          <a:p>
            <a:endParaRPr lang="en-US" dirty="0"/>
          </a:p>
        </p:txBody>
      </p:sp>
    </p:spTree>
    <p:extLst>
      <p:ext uri="{BB962C8B-B14F-4D97-AF65-F5344CB8AC3E}">
        <p14:creationId xmlns:p14="http://schemas.microsoft.com/office/powerpoint/2010/main" val="34760151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normAutofit/>
          </a:bodyPr>
          <a:lstStyle/>
          <a:p>
            <a:r>
              <a:rPr lang="en-US" sz="2400" dirty="0" smtClean="0">
                <a:latin typeface="Times New Roman" pitchFamily="18" charset="0"/>
                <a:cs typeface="Times New Roman" pitchFamily="18" charset="0"/>
              </a:rPr>
              <a:t>Chapter Three : Learning </a:t>
            </a:r>
            <a:endParaRPr lang="en-US" sz="2400" dirty="0"/>
          </a:p>
        </p:txBody>
      </p:sp>
      <p:sp>
        <p:nvSpPr>
          <p:cNvPr id="3" name="Content Placeholder 2"/>
          <p:cNvSpPr>
            <a:spLocks noGrp="1"/>
          </p:cNvSpPr>
          <p:nvPr>
            <p:ph idx="1"/>
          </p:nvPr>
        </p:nvSpPr>
        <p:spPr>
          <a:xfrm>
            <a:off x="152400" y="533400"/>
            <a:ext cx="8839200" cy="4953000"/>
          </a:xfrm>
        </p:spPr>
        <p:txBody>
          <a:bodyPr>
            <a:normAutofit/>
          </a:bodyPr>
          <a:lstStyle/>
          <a:p>
            <a:pPr>
              <a:buNone/>
            </a:pPr>
            <a:r>
              <a:rPr lang="en-US" sz="2400" dirty="0" smtClean="0">
                <a:solidFill>
                  <a:srgbClr val="FF0000"/>
                </a:solidFill>
                <a:latin typeface="Times New Roman" pitchFamily="18" charset="0"/>
                <a:cs typeface="Times New Roman" pitchFamily="18" charset="0"/>
              </a:rPr>
              <a:t>  Factors affecting learning </a:t>
            </a:r>
          </a:p>
          <a:p>
            <a:pPr algn="just">
              <a:buNone/>
            </a:pPr>
            <a:r>
              <a:rPr lang="en-US" sz="2400" dirty="0" smtClean="0">
                <a:latin typeface="Times New Roman" pitchFamily="18" charset="0"/>
                <a:cs typeface="Times New Roman" pitchFamily="18" charset="0"/>
              </a:rPr>
              <a:t>6.  Background  experiences:  having  background  experiences  affect  effectiveness  of learning.  All related facts and understandings from a  previously learned course should be brought to new learning.</a:t>
            </a:r>
          </a:p>
          <a:p>
            <a:pPr algn="just">
              <a:buNone/>
            </a:pPr>
            <a:r>
              <a:rPr lang="en-US" sz="2400" dirty="0" smtClean="0">
                <a:latin typeface="Times New Roman" pitchFamily="18" charset="0"/>
                <a:cs typeface="Times New Roman" pitchFamily="18" charset="0"/>
              </a:rPr>
              <a:t>7.  Length  of  the  working  period:  Learning  periods  should  neither  be  too  short  nor  too long. Long learning time sets fatigue and reduces effectiveness in learning. Short learning time doesn‘t allow adequate practice needed to master a learning task.</a:t>
            </a:r>
          </a:p>
          <a:p>
            <a:pPr algn="just">
              <a:buNone/>
            </a:pPr>
            <a:r>
              <a:rPr lang="en-US" sz="2400" dirty="0" smtClean="0">
                <a:latin typeface="Times New Roman" pitchFamily="18" charset="0"/>
                <a:cs typeface="Times New Roman" pitchFamily="18" charset="0"/>
              </a:rPr>
              <a:t>8. Massed and distributed learning: Learning that spreads across time with reasonable time gaps brings better results compared with crammed learning that occurs at once or within short span of time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a:xfrm>
            <a:off x="457200" y="838200"/>
            <a:ext cx="8229600" cy="5287963"/>
          </a:xfrm>
        </p:spPr>
        <p:txBody>
          <a:bodyPr/>
          <a:lstStyle/>
          <a:p>
            <a:endParaRPr lang="en-US" dirty="0"/>
          </a:p>
        </p:txBody>
      </p:sp>
      <p:pic>
        <p:nvPicPr>
          <p:cNvPr id="151554" name="Picture 2" descr="Sensation &amp; Perception&#10;+&#10;= Sensation + Perception = our&#10;interpretation of reality around us.&#10; "/>
          <p:cNvPicPr>
            <a:picLocks noChangeAspect="1" noChangeArrowheads="1"/>
          </p:cNvPicPr>
          <p:nvPr/>
        </p:nvPicPr>
        <p:blipFill>
          <a:blip r:embed="rId2"/>
          <a:srcRect/>
          <a:stretch>
            <a:fillRect/>
          </a:stretch>
        </p:blipFill>
        <p:spPr bwMode="auto">
          <a:xfrm>
            <a:off x="0" y="914400"/>
            <a:ext cx="9144000" cy="54864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r>
              <a:rPr lang="en-US" sz="2400" dirty="0">
                <a:solidFill>
                  <a:prstClr val="black"/>
                </a:solidFill>
                <a:latin typeface="Times New Roman" pitchFamily="18" charset="0"/>
                <a:cs typeface="Times New Roman" pitchFamily="18" charset="0"/>
              </a:rPr>
              <a:t>Chapter Three : Learning </a:t>
            </a:r>
            <a:r>
              <a:rPr lang="en-US" sz="2400" dirty="0" smtClean="0">
                <a:solidFill>
                  <a:prstClr val="black"/>
                </a:solidFill>
                <a:latin typeface="Times New Roman" pitchFamily="18" charset="0"/>
                <a:cs typeface="Times New Roman" pitchFamily="18" charset="0"/>
              </a:rPr>
              <a:t> theories </a:t>
            </a:r>
            <a:endParaRPr lang="en-US" dirty="0"/>
          </a:p>
        </p:txBody>
      </p:sp>
      <p:sp>
        <p:nvSpPr>
          <p:cNvPr id="3" name="Content Placeholder 2"/>
          <p:cNvSpPr>
            <a:spLocks noGrp="1"/>
          </p:cNvSpPr>
          <p:nvPr>
            <p:ph idx="1"/>
          </p:nvPr>
        </p:nvSpPr>
        <p:spPr>
          <a:xfrm>
            <a:off x="457200" y="762000"/>
            <a:ext cx="8229600" cy="5364163"/>
          </a:xfrm>
        </p:spPr>
        <p:txBody>
          <a:bodyPr>
            <a:normAutofit/>
          </a:bodyPr>
          <a:lstStyle/>
          <a:p>
            <a:pPr marL="0" indent="0">
              <a:buNone/>
            </a:pPr>
            <a:endParaRPr lang="en-US" sz="2400" dirty="0" smtClean="0">
              <a:latin typeface="Times New Roman" pitchFamily="18" charset="0"/>
              <a:cs typeface="Times New Roman" pitchFamily="18" charset="0"/>
            </a:endParaRPr>
          </a:p>
          <a:p>
            <a:pPr marL="457200" indent="-457200">
              <a:buAutoNum type="arabicPeriod"/>
            </a:pPr>
            <a:r>
              <a:rPr lang="en-US" sz="2400" dirty="0" smtClean="0">
                <a:latin typeface="Times New Roman" pitchFamily="18" charset="0"/>
                <a:cs typeface="Times New Roman" pitchFamily="18" charset="0"/>
              </a:rPr>
              <a:t>Classical </a:t>
            </a:r>
            <a:r>
              <a:rPr lang="en-US" sz="2400" dirty="0">
                <a:latin typeface="Times New Roman" pitchFamily="18" charset="0"/>
                <a:cs typeface="Times New Roman" pitchFamily="18" charset="0"/>
              </a:rPr>
              <a:t>conditioning theory </a:t>
            </a:r>
            <a:r>
              <a:rPr lang="en-US" sz="2400" dirty="0" smtClean="0">
                <a:latin typeface="Times New Roman" pitchFamily="18" charset="0"/>
                <a:cs typeface="Times New Roman" pitchFamily="18" charset="0"/>
              </a:rPr>
              <a:t>–behavioral </a:t>
            </a:r>
          </a:p>
          <a:p>
            <a:pPr marL="457200" indent="-457200">
              <a:buAutoNum type="arabicPeriod"/>
            </a:pPr>
            <a:r>
              <a:rPr lang="en-US" sz="2400" dirty="0" smtClean="0">
                <a:latin typeface="Times New Roman" pitchFamily="18" charset="0"/>
                <a:cs typeface="Times New Roman" pitchFamily="18" charset="0"/>
              </a:rPr>
              <a:t>Operant conditioning – behavioral </a:t>
            </a:r>
          </a:p>
          <a:p>
            <a:pPr marL="457200" indent="-457200">
              <a:buAutoNum type="arabicPeriod"/>
            </a:pPr>
            <a:r>
              <a:rPr lang="en-US" sz="2400" dirty="0" smtClean="0">
                <a:solidFill>
                  <a:prstClr val="black"/>
                </a:solidFill>
                <a:latin typeface="Times New Roman" pitchFamily="18" charset="0"/>
                <a:cs typeface="Times New Roman" pitchFamily="18" charset="0"/>
              </a:rPr>
              <a:t>Social </a:t>
            </a:r>
            <a:r>
              <a:rPr lang="en-US" sz="2400" dirty="0">
                <a:solidFill>
                  <a:prstClr val="black"/>
                </a:solidFill>
                <a:latin typeface="Times New Roman" pitchFamily="18" charset="0"/>
                <a:cs typeface="Times New Roman" pitchFamily="18" charset="0"/>
              </a:rPr>
              <a:t>Learning Theory (observational learning) </a:t>
            </a:r>
            <a:r>
              <a:rPr lang="en-US" sz="2400" dirty="0" smtClean="0">
                <a:solidFill>
                  <a:prstClr val="black"/>
                </a:solidFill>
                <a:latin typeface="Times New Roman" pitchFamily="18" charset="0"/>
                <a:cs typeface="Times New Roman" pitchFamily="18" charset="0"/>
              </a:rPr>
              <a:t>theory</a:t>
            </a:r>
          </a:p>
          <a:p>
            <a:pPr marL="457200" indent="-457200">
              <a:buAutoNum type="arabicPeriod"/>
            </a:pPr>
            <a:r>
              <a:rPr lang="en-US" sz="2400" dirty="0" smtClean="0">
                <a:latin typeface="Times New Roman" pitchFamily="18" charset="0"/>
                <a:cs typeface="Times New Roman" pitchFamily="18" charset="0"/>
              </a:rPr>
              <a:t>Cognitive </a:t>
            </a:r>
            <a:r>
              <a:rPr lang="en-US" sz="2400" dirty="0">
                <a:latin typeface="Times New Roman" pitchFamily="18" charset="0"/>
                <a:cs typeface="Times New Roman" pitchFamily="18" charset="0"/>
              </a:rPr>
              <a:t>learning may take two forms:  </a:t>
            </a:r>
            <a:endParaRPr lang="en-US" sz="2400" dirty="0" smtClean="0">
              <a:latin typeface="Times New Roman" pitchFamily="18" charset="0"/>
              <a:cs typeface="Times New Roman" pitchFamily="18" charset="0"/>
            </a:endParaRPr>
          </a:p>
          <a:p>
            <a:pPr marL="0" indent="0">
              <a:buNone/>
            </a:pPr>
            <a:r>
              <a:rPr lang="en-US" sz="2400" dirty="0" smtClean="0">
                <a:latin typeface="Times New Roman" pitchFamily="18" charset="0"/>
                <a:cs typeface="Times New Roman" pitchFamily="18" charset="0"/>
              </a:rPr>
              <a:t>            1. Latent </a:t>
            </a:r>
            <a:r>
              <a:rPr lang="en-US" sz="2400" dirty="0">
                <a:latin typeface="Times New Roman" pitchFamily="18" charset="0"/>
                <a:cs typeface="Times New Roman" pitchFamily="18" charset="0"/>
              </a:rPr>
              <a:t>learning   </a:t>
            </a:r>
            <a:endParaRPr lang="en-US" sz="2400" dirty="0" smtClean="0">
              <a:latin typeface="Times New Roman" pitchFamily="18" charset="0"/>
              <a:cs typeface="Times New Roman" pitchFamily="18" charset="0"/>
            </a:endParaRPr>
          </a:p>
          <a:p>
            <a:pPr marL="0" indent="0">
              <a:buNone/>
            </a:pPr>
            <a:r>
              <a:rPr lang="en-US" sz="2400" dirty="0" smtClean="0">
                <a:latin typeface="Times New Roman" pitchFamily="18" charset="0"/>
                <a:cs typeface="Times New Roman" pitchFamily="18" charset="0"/>
              </a:rPr>
              <a:t>            2</a:t>
            </a:r>
            <a:r>
              <a:rPr lang="en-US" sz="2400" dirty="0">
                <a:latin typeface="Times New Roman" pitchFamily="18" charset="0"/>
                <a:cs typeface="Times New Roman" pitchFamily="18" charset="0"/>
              </a:rPr>
              <a:t>. Insight learning (gestalt learning or perceptual learning) </a:t>
            </a:r>
          </a:p>
        </p:txBody>
      </p:sp>
    </p:spTree>
    <p:extLst>
      <p:ext uri="{BB962C8B-B14F-4D97-AF65-F5344CB8AC3E}">
        <p14:creationId xmlns:p14="http://schemas.microsoft.com/office/powerpoint/2010/main" val="16698759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17410" name="Picture 2" descr="Classical conditioning&#10;• Dogs normally respond to food by salivating .&#10;• They do not have to be conditioned to salivate to..."/>
          <p:cNvPicPr>
            <a:picLocks noChangeAspect="1" noChangeArrowheads="1"/>
          </p:cNvPicPr>
          <p:nvPr/>
        </p:nvPicPr>
        <p:blipFill>
          <a:blip r:embed="rId2"/>
          <a:srcRect/>
          <a:stretch>
            <a:fillRect/>
          </a:stretch>
        </p:blipFill>
        <p:spPr bwMode="auto">
          <a:xfrm>
            <a:off x="304800" y="990600"/>
            <a:ext cx="8534400" cy="5486400"/>
          </a:xfrm>
          <a:prstGeom prst="rect">
            <a:avLst/>
          </a:prstGeom>
          <a:noFill/>
        </p:spPr>
      </p:pic>
      <p:sp>
        <p:nvSpPr>
          <p:cNvPr id="6" name="Rectangle 5"/>
          <p:cNvSpPr/>
          <p:nvPr/>
        </p:nvSpPr>
        <p:spPr>
          <a:xfrm>
            <a:off x="2057400" y="381000"/>
            <a:ext cx="3176575" cy="369332"/>
          </a:xfrm>
          <a:prstGeom prst="rect">
            <a:avLst/>
          </a:prstGeom>
        </p:spPr>
        <p:txBody>
          <a:bodyPr wrap="none">
            <a:spAutoFit/>
          </a:bodyPr>
          <a:lstStyle/>
          <a:p>
            <a:r>
              <a:rPr lang="en-US" dirty="0" smtClean="0"/>
              <a:t>Chapter Two: Learning theories </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Classical conditioning; experiments  </a:t>
            </a:r>
            <a:endParaRPr lang="en-US" dirty="0"/>
          </a:p>
        </p:txBody>
      </p:sp>
      <p:sp>
        <p:nvSpPr>
          <p:cNvPr id="3" name="Content Placeholder 2"/>
          <p:cNvSpPr>
            <a:spLocks noGrp="1"/>
          </p:cNvSpPr>
          <p:nvPr>
            <p:ph idx="1"/>
          </p:nvPr>
        </p:nvSpPr>
        <p:spPr/>
        <p:txBody>
          <a:bodyPr/>
          <a:lstStyle/>
          <a:p>
            <a:endParaRPr lang="en-US"/>
          </a:p>
        </p:txBody>
      </p:sp>
      <p:pic>
        <p:nvPicPr>
          <p:cNvPr id="18434" name="Picture 2" descr="1- Classical Learning&#10;• Unconditioned Stimulus (UCS) the stimulus that automatically&#10;produce a reflex. (in Pavlov's study ..."/>
          <p:cNvPicPr>
            <a:picLocks noChangeAspect="1" noChangeArrowheads="1"/>
          </p:cNvPicPr>
          <p:nvPr/>
        </p:nvPicPr>
        <p:blipFill>
          <a:blip r:embed="rId3"/>
          <a:srcRect/>
          <a:stretch>
            <a:fillRect/>
          </a:stretch>
        </p:blipFill>
        <p:spPr bwMode="auto">
          <a:xfrm>
            <a:off x="0" y="1143000"/>
            <a:ext cx="9144000" cy="63246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…Learning through association </a:t>
            </a:r>
            <a:endParaRPr lang="en-US" sz="3200" dirty="0"/>
          </a:p>
        </p:txBody>
      </p:sp>
      <p:sp>
        <p:nvSpPr>
          <p:cNvPr id="3" name="Content Placeholder 2"/>
          <p:cNvSpPr>
            <a:spLocks noGrp="1"/>
          </p:cNvSpPr>
          <p:nvPr>
            <p:ph idx="1"/>
          </p:nvPr>
        </p:nvSpPr>
        <p:spPr/>
        <p:txBody>
          <a:bodyPr/>
          <a:lstStyle/>
          <a:p>
            <a:endParaRPr lang="en-US"/>
          </a:p>
        </p:txBody>
      </p:sp>
      <p:pic>
        <p:nvPicPr>
          <p:cNvPr id="69634" name="Picture 2" descr="Classical Conditioning&#10;Simple deﬁnition: Learning to associate an&#10;automatic behavior (or feeling) with a stimulus.&#10;Neutral..."/>
          <p:cNvPicPr>
            <a:picLocks noChangeAspect="1" noChangeArrowheads="1"/>
          </p:cNvPicPr>
          <p:nvPr/>
        </p:nvPicPr>
        <p:blipFill>
          <a:blip r:embed="rId3"/>
          <a:srcRect/>
          <a:stretch>
            <a:fillRect/>
          </a:stretch>
        </p:blipFill>
        <p:spPr bwMode="auto">
          <a:xfrm>
            <a:off x="0" y="1066800"/>
            <a:ext cx="9144000" cy="60198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smtClean="0"/>
              <a:t>…..Basic elements </a:t>
            </a:r>
            <a:endParaRPr lang="en-US" dirty="0"/>
          </a:p>
        </p:txBody>
      </p:sp>
      <p:sp>
        <p:nvSpPr>
          <p:cNvPr id="3" name="Content Placeholder 2"/>
          <p:cNvSpPr>
            <a:spLocks noGrp="1"/>
          </p:cNvSpPr>
          <p:nvPr>
            <p:ph idx="1"/>
          </p:nvPr>
        </p:nvSpPr>
        <p:spPr/>
        <p:txBody>
          <a:bodyPr/>
          <a:lstStyle/>
          <a:p>
            <a:endParaRPr lang="en-US"/>
          </a:p>
        </p:txBody>
      </p:sp>
      <p:pic>
        <p:nvPicPr>
          <p:cNvPr id="19458" name="Picture 2" descr="Standard classical conditioning&#10;paradigm&#10;UCS UCR&#10;(food) (salivation)&#10;Cs + UCS UCR&#10;(bell) (food) (salivation )&#10;CS alone CR&#10;..."/>
          <p:cNvPicPr>
            <a:picLocks noChangeAspect="1" noChangeArrowheads="1"/>
          </p:cNvPicPr>
          <p:nvPr/>
        </p:nvPicPr>
        <p:blipFill>
          <a:blip r:embed="rId2"/>
          <a:srcRect/>
          <a:stretch>
            <a:fillRect/>
          </a:stretch>
        </p:blipFill>
        <p:spPr bwMode="auto">
          <a:xfrm>
            <a:off x="-381000" y="990600"/>
            <a:ext cx="9525000" cy="62484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276600"/>
          </a:xfrm>
        </p:spPr>
        <p:txBody>
          <a:bodyPr/>
          <a:lstStyle/>
          <a:p>
            <a:r>
              <a:rPr lang="en-US" dirty="0" smtClean="0"/>
              <a:t> </a:t>
            </a:r>
            <a:endParaRPr lang="en-US" dirty="0"/>
          </a:p>
        </p:txBody>
      </p:sp>
      <p:sp>
        <p:nvSpPr>
          <p:cNvPr id="3" name="Content Placeholder 2"/>
          <p:cNvSpPr>
            <a:spLocks noGrp="1"/>
          </p:cNvSpPr>
          <p:nvPr>
            <p:ph idx="1"/>
          </p:nvPr>
        </p:nvSpPr>
        <p:spPr>
          <a:xfrm>
            <a:off x="457200" y="1"/>
            <a:ext cx="8229600" cy="914400"/>
          </a:xfrm>
        </p:spPr>
        <p:txBody>
          <a:bodyPr>
            <a:normAutofit/>
          </a:bodyPr>
          <a:lstStyle/>
          <a:p>
            <a:pPr>
              <a:buNone/>
            </a:pPr>
            <a:r>
              <a:rPr lang="en-US" dirty="0" smtClean="0"/>
              <a:t>          Stages of CC…</a:t>
            </a:r>
            <a:endParaRPr lang="en-US" dirty="0"/>
          </a:p>
        </p:txBody>
      </p:sp>
      <p:pic>
        <p:nvPicPr>
          <p:cNvPr id="20482" name="Picture 2" descr="HIGHER Order Conditioning&#10;– Occur when a new neutral stimulus is associated with a&#10;conditioned stimulus (CS) and eventuall..."/>
          <p:cNvPicPr>
            <a:picLocks noChangeAspect="1" noChangeArrowheads="1"/>
          </p:cNvPicPr>
          <p:nvPr/>
        </p:nvPicPr>
        <p:blipFill>
          <a:blip r:embed="rId3"/>
          <a:srcRect/>
          <a:stretch>
            <a:fillRect/>
          </a:stretch>
        </p:blipFill>
        <p:spPr bwMode="auto">
          <a:xfrm>
            <a:off x="304800" y="914400"/>
            <a:ext cx="8077200" cy="51816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r>
              <a:rPr lang="en-US" dirty="0" smtClean="0"/>
              <a:t>Stimulus –response  association </a:t>
            </a:r>
            <a:endParaRPr lang="en-US" dirty="0"/>
          </a:p>
        </p:txBody>
      </p:sp>
      <p:sp>
        <p:nvSpPr>
          <p:cNvPr id="3" name="Content Placeholder 2"/>
          <p:cNvSpPr>
            <a:spLocks noGrp="1"/>
          </p:cNvSpPr>
          <p:nvPr>
            <p:ph idx="1"/>
          </p:nvPr>
        </p:nvSpPr>
        <p:spPr>
          <a:xfrm>
            <a:off x="457200" y="1600200"/>
            <a:ext cx="8229600" cy="5029200"/>
          </a:xfrm>
        </p:spPr>
        <p:txBody>
          <a:bodyPr/>
          <a:lstStyle/>
          <a:p>
            <a:endParaRPr lang="en-US" dirty="0"/>
          </a:p>
        </p:txBody>
      </p:sp>
      <p:pic>
        <p:nvPicPr>
          <p:cNvPr id="21506" name="Picture 2" descr="Extinction&#10;• The process of eliminating the conditioned&#10;response (CR) by no longer pairing the&#10;unconditioned stimulus (UCS..."/>
          <p:cNvPicPr>
            <a:picLocks noChangeAspect="1" noChangeArrowheads="1"/>
          </p:cNvPicPr>
          <p:nvPr/>
        </p:nvPicPr>
        <p:blipFill>
          <a:blip r:embed="rId2"/>
          <a:srcRect/>
          <a:stretch>
            <a:fillRect/>
          </a:stretch>
        </p:blipFill>
        <p:spPr bwMode="auto">
          <a:xfrm>
            <a:off x="304800" y="1143000"/>
            <a:ext cx="8610600" cy="571500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Pavlov’s Experiments  Before conditioning, food (Unconditioned      Stimulus, US) produces salivation(Unconditioned Respon..."/>
          <p:cNvPicPr>
            <a:picLocks noChangeAspect="1" noChangeArrowheads="1"/>
          </p:cNvPicPr>
          <p:nvPr/>
        </p:nvPicPr>
        <p:blipFill>
          <a:blip r:embed="rId3"/>
          <a:srcRect/>
          <a:stretch>
            <a:fillRect/>
          </a:stretch>
        </p:blipFill>
        <p:spPr bwMode="auto">
          <a:xfrm>
            <a:off x="0" y="-762000"/>
            <a:ext cx="9144000" cy="8434388"/>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28600" y="1600200"/>
            <a:ext cx="8458200" cy="4953000"/>
          </a:xfrm>
        </p:spPr>
        <p:txBody>
          <a:bodyPr/>
          <a:lstStyle/>
          <a:p>
            <a:endParaRPr lang="en-US" dirty="0"/>
          </a:p>
        </p:txBody>
      </p:sp>
      <p:pic>
        <p:nvPicPr>
          <p:cNvPr id="43012" name="Picture 4" descr="1. Before Conditioning 2. Before Conditioning&#10;3. During Conditioning 4. After Conditioning&#10;Neutral&#10;Stimulus:&#10;Bell rings&#10;No..."/>
          <p:cNvPicPr>
            <a:picLocks noChangeAspect="1" noChangeArrowheads="1"/>
          </p:cNvPicPr>
          <p:nvPr/>
        </p:nvPicPr>
        <p:blipFill>
          <a:blip r:embed="rId2"/>
          <a:srcRect/>
          <a:stretch>
            <a:fillRect/>
          </a:stretch>
        </p:blipFill>
        <p:spPr bwMode="auto">
          <a:xfrm>
            <a:off x="0" y="304800"/>
            <a:ext cx="9143999" cy="62484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descr="Pavlov’s ExperimentsDuring conditioning, the neutral stimulus (tone)    and the US (food) are paired, resulting in salivat..."/>
          <p:cNvPicPr>
            <a:picLocks noChangeAspect="1" noChangeArrowheads="1"/>
          </p:cNvPicPr>
          <p:nvPr/>
        </p:nvPicPr>
        <p:blipFill>
          <a:blip r:embed="rId3"/>
          <a:srcRect/>
          <a:stretch>
            <a:fillRect/>
          </a:stretch>
        </p:blipFill>
        <p:spPr bwMode="auto">
          <a:xfrm>
            <a:off x="-228600" y="-762000"/>
            <a:ext cx="9372600" cy="8891588"/>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p:txBody>
          <a:bodyPr/>
          <a:lstStyle/>
          <a:p>
            <a:endParaRPr lang="en-US"/>
          </a:p>
        </p:txBody>
      </p:sp>
      <p:pic>
        <p:nvPicPr>
          <p:cNvPr id="154626" name="Picture 2" descr="Ψ Without the ability to  organize and interpret  sensations, life would  seem like a  meaningless jumble of  colors, shap..."/>
          <p:cNvPicPr>
            <a:picLocks noChangeAspect="1" noChangeArrowheads="1"/>
          </p:cNvPicPr>
          <p:nvPr/>
        </p:nvPicPr>
        <p:blipFill>
          <a:blip r:embed="rId3"/>
          <a:srcRect/>
          <a:stretch>
            <a:fillRect/>
          </a:stretch>
        </p:blipFill>
        <p:spPr bwMode="auto">
          <a:xfrm>
            <a:off x="152400" y="1066800"/>
            <a:ext cx="8763000" cy="5486400"/>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sz="2400" dirty="0">
                <a:solidFill>
                  <a:prstClr val="black"/>
                </a:solidFill>
                <a:latin typeface="Times New Roman" pitchFamily="18" charset="0"/>
                <a:cs typeface="Times New Roman" pitchFamily="18" charset="0"/>
              </a:rPr>
              <a:t>Chapter Three : Learning  theories </a:t>
            </a:r>
            <a:endParaRPr lang="en-US" dirty="0"/>
          </a:p>
        </p:txBody>
      </p:sp>
      <p:sp>
        <p:nvSpPr>
          <p:cNvPr id="3" name="Content Placeholder 2"/>
          <p:cNvSpPr>
            <a:spLocks noGrp="1"/>
          </p:cNvSpPr>
          <p:nvPr>
            <p:ph idx="1"/>
          </p:nvPr>
        </p:nvSpPr>
        <p:spPr>
          <a:xfrm>
            <a:off x="457200" y="838200"/>
            <a:ext cx="8229600" cy="5287963"/>
          </a:xfrm>
        </p:spPr>
        <p:txBody>
          <a:bodyPr>
            <a:normAutofit/>
          </a:bodyPr>
          <a:lstStyle/>
          <a:p>
            <a:r>
              <a:rPr lang="en-US" sz="2400" dirty="0">
                <a:latin typeface="Times New Roman" pitchFamily="18" charset="0"/>
                <a:cs typeface="Times New Roman" pitchFamily="18" charset="0"/>
              </a:rPr>
              <a:t>Principles of Classical </a:t>
            </a:r>
            <a:r>
              <a:rPr lang="en-US" sz="2400" dirty="0" smtClean="0">
                <a:latin typeface="Times New Roman" pitchFamily="18" charset="0"/>
                <a:cs typeface="Times New Roman" pitchFamily="18" charset="0"/>
              </a:rPr>
              <a:t>Condition</a:t>
            </a:r>
          </a:p>
          <a:p>
            <a:pPr marL="0" indent="0">
              <a:buNone/>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basic principles of classical conditioning include the role of stimulus generalization, stimulus discriminations, extinction and spontaneous </a:t>
            </a:r>
            <a:r>
              <a:rPr lang="en-US" sz="2400" dirty="0" smtClean="0">
                <a:latin typeface="Times New Roman" pitchFamily="18" charset="0"/>
                <a:cs typeface="Times New Roman" pitchFamily="18" charset="0"/>
              </a:rPr>
              <a:t>recovery</a:t>
            </a:r>
          </a:p>
          <a:p>
            <a:pPr marL="0" indent="0">
              <a:buNone/>
            </a:pPr>
            <a:endParaRPr lang="en-US" sz="2400" dirty="0" smtClean="0">
              <a:latin typeface="Times New Roman" pitchFamily="18" charset="0"/>
              <a:cs typeface="Times New Roman" pitchFamily="18" charset="0"/>
            </a:endParaRPr>
          </a:p>
          <a:p>
            <a:pPr marL="457200" indent="-457200">
              <a:buAutoNum type="alphaUcPeriod"/>
            </a:pPr>
            <a:r>
              <a:rPr lang="en-US" sz="2400" dirty="0" smtClean="0">
                <a:latin typeface="Times New Roman" pitchFamily="18" charset="0"/>
                <a:cs typeface="Times New Roman" pitchFamily="18" charset="0"/>
              </a:rPr>
              <a:t>Stimulus </a:t>
            </a:r>
            <a:r>
              <a:rPr lang="en-US" sz="2400" dirty="0">
                <a:latin typeface="Times New Roman" pitchFamily="18" charset="0"/>
                <a:cs typeface="Times New Roman" pitchFamily="18" charset="0"/>
              </a:rPr>
              <a:t>generalization and stimulus discrimination </a:t>
            </a:r>
          </a:p>
          <a:p>
            <a:pPr marL="0" indent="0">
              <a:buNone/>
            </a:pPr>
            <a:r>
              <a:rPr lang="en-US" sz="2400" dirty="0" smtClean="0">
                <a:latin typeface="Times New Roman" pitchFamily="18" charset="0"/>
                <a:cs typeface="Times New Roman" pitchFamily="18" charset="0"/>
              </a:rPr>
              <a:t>Stimulus </a:t>
            </a:r>
            <a:r>
              <a:rPr lang="en-US" sz="2400" dirty="0">
                <a:latin typeface="Times New Roman" pitchFamily="18" charset="0"/>
                <a:cs typeface="Times New Roman" pitchFamily="18" charset="0"/>
              </a:rPr>
              <a:t>generalization is a process in which, after a stimulus has been conditioned to produce a particular response, stimuli that are similar to the original stimulus begin to produce the same responses. For example, a dog conditioned to salivate to a dinner bell (CS) might also salivate to a door bell, a telephone bell</a:t>
            </a:r>
          </a:p>
        </p:txBody>
      </p:sp>
    </p:spTree>
    <p:extLst>
      <p:ext uri="{BB962C8B-B14F-4D97-AF65-F5344CB8AC3E}">
        <p14:creationId xmlns:p14="http://schemas.microsoft.com/office/powerpoint/2010/main" val="2180867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lstStyle/>
          <a:p>
            <a:r>
              <a:rPr lang="en-US" sz="2200" dirty="0" smtClean="0">
                <a:solidFill>
                  <a:prstClr val="black"/>
                </a:solidFill>
                <a:latin typeface="Times New Roman" pitchFamily="18" charset="0"/>
                <a:cs typeface="Times New Roman" pitchFamily="18" charset="0"/>
              </a:rPr>
              <a:t>Chapter Three : Learning  theories </a:t>
            </a:r>
            <a:endParaRPr lang="en-US" dirty="0"/>
          </a:p>
        </p:txBody>
      </p:sp>
      <p:sp>
        <p:nvSpPr>
          <p:cNvPr id="3" name="Content Placeholder 2"/>
          <p:cNvSpPr>
            <a:spLocks noGrp="1"/>
          </p:cNvSpPr>
          <p:nvPr>
            <p:ph idx="1"/>
          </p:nvPr>
        </p:nvSpPr>
        <p:spPr>
          <a:xfrm>
            <a:off x="381000" y="838200"/>
            <a:ext cx="8229600" cy="4525963"/>
          </a:xfrm>
        </p:spPr>
        <p:txBody>
          <a:bodyPr>
            <a:normAutofit/>
          </a:bodyPr>
          <a:lstStyle/>
          <a:p>
            <a:pPr marL="0" lvl="0" indent="0">
              <a:buNone/>
            </a:pPr>
            <a:r>
              <a:rPr lang="en-US" sz="2400" dirty="0">
                <a:solidFill>
                  <a:srgbClr val="FF0000"/>
                </a:solidFill>
                <a:latin typeface="Times New Roman" pitchFamily="18" charset="0"/>
                <a:cs typeface="Times New Roman" pitchFamily="18" charset="0"/>
              </a:rPr>
              <a:t>Principles of Classical Condition</a:t>
            </a:r>
          </a:p>
          <a:p>
            <a:pPr marL="0" indent="0">
              <a:buNone/>
            </a:pPr>
            <a:endParaRPr lang="en-US" sz="2400" dirty="0" smtClean="0">
              <a:latin typeface="Times New Roman" pitchFamily="18" charset="0"/>
              <a:cs typeface="Times New Roman" pitchFamily="18" charset="0"/>
            </a:endParaRPr>
          </a:p>
          <a:p>
            <a:r>
              <a:rPr lang="en-US" sz="2400" dirty="0" smtClean="0">
                <a:solidFill>
                  <a:srgbClr val="FF0000"/>
                </a:solidFill>
                <a:latin typeface="Times New Roman" pitchFamily="18" charset="0"/>
                <a:cs typeface="Times New Roman" pitchFamily="18" charset="0"/>
              </a:rPr>
              <a:t>Stimulus discrimination- </a:t>
            </a:r>
            <a:r>
              <a:rPr lang="en-US" sz="2400" dirty="0">
                <a:latin typeface="Times New Roman" pitchFamily="18" charset="0"/>
                <a:cs typeface="Times New Roman" pitchFamily="18" charset="0"/>
              </a:rPr>
              <a:t>is the process of distinguishing two similar stimuli; the ability to differentiate between stimuli</a:t>
            </a:r>
            <a:r>
              <a:rPr lang="en-US" sz="2400"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pPr marL="0" indent="0">
              <a:buNone/>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Example, the dog salivates only in response to the dinner bell instead of the doorbell or the telephone </a:t>
            </a:r>
            <a:r>
              <a:rPr lang="en-US" sz="2400" dirty="0" smtClean="0">
                <a:latin typeface="Times New Roman" pitchFamily="18" charset="0"/>
                <a:cs typeface="Times New Roman" pitchFamily="18" charset="0"/>
              </a:rPr>
              <a:t>bell</a:t>
            </a:r>
          </a:p>
          <a:p>
            <a:pPr marL="0" indent="0">
              <a:buNone/>
            </a:pP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8366974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04800" y="990600"/>
            <a:ext cx="8229600" cy="4525963"/>
          </a:xfrm>
        </p:spPr>
        <p:txBody>
          <a:bodyPr/>
          <a:lstStyle/>
          <a:p>
            <a:endParaRPr lang="en-US" dirty="0"/>
          </a:p>
        </p:txBody>
      </p:sp>
      <p:pic>
        <p:nvPicPr>
          <p:cNvPr id="30722" name="Picture 2" descr="Stimulus Generalization  Tendency to respond tostimuli similar to the CS is   called generalization.  Pavlov conditioned t..."/>
          <p:cNvPicPr>
            <a:picLocks noChangeAspect="1" noChangeArrowheads="1"/>
          </p:cNvPicPr>
          <p:nvPr/>
        </p:nvPicPr>
        <p:blipFill>
          <a:blip r:embed="rId3"/>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1746" name="Picture 2" descr="Stimulus Discrimination  Discrimination is the learned ability to distinguishbetween a conditioned stimulus and other stim..."/>
          <p:cNvPicPr>
            <a:picLocks noChangeAspect="1" noChangeArrowheads="1"/>
          </p:cNvPicPr>
          <p:nvPr/>
        </p:nvPicPr>
        <p:blipFill>
          <a:blip r:embed="rId2"/>
          <a:srcRect/>
          <a:stretch>
            <a:fillRect/>
          </a:stretch>
        </p:blipFill>
        <p:spPr bwMode="auto">
          <a:xfrm>
            <a:off x="-228600" y="0"/>
            <a:ext cx="9372600" cy="68580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200" dirty="0">
                <a:solidFill>
                  <a:prstClr val="black"/>
                </a:solidFill>
                <a:latin typeface="Times New Roman" pitchFamily="18" charset="0"/>
                <a:cs typeface="Times New Roman" pitchFamily="18" charset="0"/>
              </a:rPr>
              <a:t>Chapter Three : Learning  theories </a:t>
            </a:r>
            <a:endParaRPr lang="en-US" dirty="0"/>
          </a:p>
        </p:txBody>
      </p:sp>
      <p:sp>
        <p:nvSpPr>
          <p:cNvPr id="3" name="Content Placeholder 2"/>
          <p:cNvSpPr>
            <a:spLocks noGrp="1"/>
          </p:cNvSpPr>
          <p:nvPr>
            <p:ph idx="1"/>
          </p:nvPr>
        </p:nvSpPr>
        <p:spPr>
          <a:xfrm>
            <a:off x="457200" y="838200"/>
            <a:ext cx="8229600" cy="5287963"/>
          </a:xfrm>
        </p:spPr>
        <p:txBody>
          <a:bodyPr/>
          <a:lstStyle/>
          <a:p>
            <a:pPr marL="0" lvl="0" indent="0">
              <a:buNone/>
            </a:pPr>
            <a:r>
              <a:rPr lang="en-US" sz="2400" dirty="0">
                <a:solidFill>
                  <a:srgbClr val="FF0000"/>
                </a:solidFill>
                <a:latin typeface="Times New Roman" pitchFamily="18" charset="0"/>
                <a:cs typeface="Times New Roman" pitchFamily="18" charset="0"/>
              </a:rPr>
              <a:t>Principles of Classical </a:t>
            </a:r>
            <a:r>
              <a:rPr lang="en-US" sz="2400" dirty="0" smtClean="0">
                <a:solidFill>
                  <a:srgbClr val="FF0000"/>
                </a:solidFill>
                <a:latin typeface="Times New Roman" pitchFamily="18" charset="0"/>
                <a:cs typeface="Times New Roman" pitchFamily="18" charset="0"/>
              </a:rPr>
              <a:t>Condition</a:t>
            </a:r>
          </a:p>
          <a:p>
            <a:pPr marL="0" lvl="0" indent="0">
              <a:buNone/>
            </a:pPr>
            <a:endParaRPr lang="en-US" sz="2400" dirty="0">
              <a:solidFill>
                <a:srgbClr val="FF0000"/>
              </a:solidFill>
              <a:latin typeface="Times New Roman" pitchFamily="18" charset="0"/>
              <a:cs typeface="Times New Roman" pitchFamily="18" charset="0"/>
            </a:endParaRPr>
          </a:p>
          <a:p>
            <a:pPr marL="0" lvl="0" indent="0">
              <a:buNone/>
            </a:pPr>
            <a:endParaRPr lang="en-US" sz="2400" dirty="0" smtClean="0">
              <a:solidFill>
                <a:srgbClr val="FF0000"/>
              </a:solidFill>
              <a:latin typeface="Times New Roman" pitchFamily="18" charset="0"/>
              <a:cs typeface="Times New Roman" pitchFamily="18" charset="0"/>
            </a:endParaRPr>
          </a:p>
          <a:p>
            <a:pPr marL="0" lvl="0" indent="0">
              <a:buNone/>
            </a:pPr>
            <a:endParaRPr lang="en-US" sz="2400" dirty="0">
              <a:solidFill>
                <a:srgbClr val="FF0000"/>
              </a:solidFill>
              <a:latin typeface="Times New Roman" pitchFamily="18" charset="0"/>
              <a:cs typeface="Times New Roman" pitchFamily="18" charset="0"/>
            </a:endParaRPr>
          </a:p>
          <a:p>
            <a:pPr marL="0" lvl="0" indent="0">
              <a:buNone/>
            </a:pPr>
            <a:r>
              <a:rPr lang="en-US" sz="2400" dirty="0" smtClean="0">
                <a:solidFill>
                  <a:prstClr val="black"/>
                </a:solidFill>
                <a:latin typeface="Times New Roman" pitchFamily="18" charset="0"/>
                <a:cs typeface="Times New Roman" pitchFamily="18" charset="0"/>
              </a:rPr>
              <a:t>B</a:t>
            </a:r>
            <a:r>
              <a:rPr lang="en-US" sz="2400" dirty="0">
                <a:solidFill>
                  <a:prstClr val="black"/>
                </a:solidFill>
                <a:latin typeface="Times New Roman" pitchFamily="18" charset="0"/>
                <a:cs typeface="Times New Roman" pitchFamily="18" charset="0"/>
              </a:rPr>
              <a:t>. Extinction and spontaneous recovery </a:t>
            </a:r>
          </a:p>
          <a:p>
            <a:endParaRPr lang="en-US" dirty="0"/>
          </a:p>
        </p:txBody>
      </p:sp>
    </p:spTree>
    <p:extLst>
      <p:ext uri="{BB962C8B-B14F-4D97-AF65-F5344CB8AC3E}">
        <p14:creationId xmlns:p14="http://schemas.microsoft.com/office/powerpoint/2010/main" val="38050344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descr="Extinction When the US (food) does not follow the CS(tone), CR (salivation) begins to decrease and         eventually caus..."/>
          <p:cNvPicPr>
            <a:picLocks noChangeAspect="1" noChangeArrowheads="1"/>
          </p:cNvPicPr>
          <p:nvPr/>
        </p:nvPicPr>
        <p:blipFill>
          <a:blip r:embed="rId3"/>
          <a:srcRect/>
          <a:stretch>
            <a:fillRect/>
          </a:stretch>
        </p:blipFill>
        <p:spPr bwMode="auto">
          <a:xfrm>
            <a:off x="-685800" y="0"/>
            <a:ext cx="9829800" cy="6858000"/>
          </a:xfrm>
          <a:prstGeom prst="rect">
            <a:avLst/>
          </a:prstGeom>
          <a:noFill/>
        </p:spPr>
      </p:pic>
    </p:spTree>
    <p:extLst>
      <p:ext uri="{BB962C8B-B14F-4D97-AF65-F5344CB8AC3E}">
        <p14:creationId xmlns:p14="http://schemas.microsoft.com/office/powerpoint/2010/main" val="8723709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9698" name="Picture 2" descr="Spontaneous RecoveryAfter a rest period, an extinguished CR (salivation)spontaneously recovers, but if the CS (tone) persi..."/>
          <p:cNvPicPr>
            <a:picLocks noChangeAspect="1" noChangeArrowheads="1"/>
          </p:cNvPicPr>
          <p:nvPr/>
        </p:nvPicPr>
        <p:blipFill>
          <a:blip r:embed="rId3"/>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23212519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dirty="0" smtClean="0"/>
              <a:t>2. Operant conditioning </a:t>
            </a:r>
            <a:endParaRPr lang="en-US" dirty="0"/>
          </a:p>
        </p:txBody>
      </p:sp>
      <p:sp>
        <p:nvSpPr>
          <p:cNvPr id="3" name="Content Placeholder 2"/>
          <p:cNvSpPr>
            <a:spLocks noGrp="1"/>
          </p:cNvSpPr>
          <p:nvPr>
            <p:ph idx="1"/>
          </p:nvPr>
        </p:nvSpPr>
        <p:spPr>
          <a:xfrm>
            <a:off x="457200" y="838200"/>
            <a:ext cx="8229600" cy="5287963"/>
          </a:xfrm>
        </p:spPr>
        <p:txBody>
          <a:bodyPr/>
          <a:lstStyle/>
          <a:p>
            <a:endParaRPr lang="en-US" dirty="0"/>
          </a:p>
        </p:txBody>
      </p:sp>
      <p:pic>
        <p:nvPicPr>
          <p:cNvPr id="53250" name="Picture 2" descr="   OPERANT    - Any active behavior that operates upon      the environment to generate      consequences   OPERANT COND..."/>
          <p:cNvPicPr>
            <a:picLocks noChangeAspect="1" noChangeArrowheads="1"/>
          </p:cNvPicPr>
          <p:nvPr/>
        </p:nvPicPr>
        <p:blipFill>
          <a:blip r:embed="rId2"/>
          <a:srcRect/>
          <a:stretch>
            <a:fillRect/>
          </a:stretch>
        </p:blipFill>
        <p:spPr bwMode="auto">
          <a:xfrm>
            <a:off x="0" y="838200"/>
            <a:ext cx="9144000" cy="60198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solidFill>
                  <a:prstClr val="black"/>
                </a:solidFill>
              </a:rPr>
              <a:t>2. Operant conditioning </a:t>
            </a:r>
            <a:endParaRPr lang="en-US" dirty="0"/>
          </a:p>
        </p:txBody>
      </p:sp>
      <p:sp>
        <p:nvSpPr>
          <p:cNvPr id="3" name="Content Placeholder 2"/>
          <p:cNvSpPr>
            <a:spLocks noGrp="1"/>
          </p:cNvSpPr>
          <p:nvPr>
            <p:ph idx="1"/>
          </p:nvPr>
        </p:nvSpPr>
        <p:spPr>
          <a:xfrm>
            <a:off x="381000" y="990600"/>
            <a:ext cx="8534400" cy="4800600"/>
          </a:xfrm>
        </p:spPr>
        <p:txBody>
          <a:bodyPr>
            <a:normAutofit/>
          </a:bodyPr>
          <a:lstStyle/>
          <a:p>
            <a:pPr algn="just">
              <a:lnSpc>
                <a:spcPct val="150000"/>
              </a:lnSpc>
            </a:pPr>
            <a:r>
              <a:rPr lang="en-US" sz="2400" dirty="0">
                <a:latin typeface="Times New Roman" pitchFamily="18" charset="0"/>
                <a:cs typeface="Times New Roman" pitchFamily="18" charset="0"/>
              </a:rPr>
              <a:t>In Skinner‘s analysis, a response </a:t>
            </a:r>
            <a:r>
              <a:rPr lang="en-US" sz="2400" dirty="0" smtClean="0">
                <a:latin typeface="Times New Roman" pitchFamily="18" charset="0"/>
                <a:cs typeface="Times New Roman" pitchFamily="18" charset="0"/>
              </a:rPr>
              <a:t>(operant) </a:t>
            </a:r>
            <a:r>
              <a:rPr lang="en-US" sz="2400" dirty="0">
                <a:latin typeface="Times New Roman" pitchFamily="18" charset="0"/>
                <a:cs typeface="Times New Roman" pitchFamily="18" charset="0"/>
              </a:rPr>
              <a:t>can lead to three types of consequences: </a:t>
            </a:r>
            <a:r>
              <a:rPr lang="en-US" sz="2400" dirty="0" smtClean="0">
                <a:solidFill>
                  <a:srgbClr val="C00000"/>
                </a:solidFill>
                <a:latin typeface="Times New Roman" pitchFamily="18" charset="0"/>
                <a:cs typeface="Times New Roman" pitchFamily="18" charset="0"/>
              </a:rPr>
              <a:t>I.  a </a:t>
            </a:r>
            <a:r>
              <a:rPr lang="en-US" sz="2400" dirty="0">
                <a:solidFill>
                  <a:srgbClr val="C00000"/>
                </a:solidFill>
                <a:latin typeface="Times New Roman" pitchFamily="18" charset="0"/>
                <a:cs typeface="Times New Roman" pitchFamily="18" charset="0"/>
              </a:rPr>
              <a:t>neutral consequence  </a:t>
            </a:r>
            <a:r>
              <a:rPr lang="en-US" sz="2400" dirty="0" smtClean="0">
                <a:solidFill>
                  <a:srgbClr val="C00000"/>
                </a:solidFill>
                <a:latin typeface="Times New Roman" pitchFamily="18" charset="0"/>
                <a:cs typeface="Times New Roman" pitchFamily="18" charset="0"/>
              </a:rPr>
              <a:t>II. </a:t>
            </a:r>
            <a:r>
              <a:rPr lang="en-US" sz="2400" dirty="0">
                <a:solidFill>
                  <a:srgbClr val="C00000"/>
                </a:solidFill>
                <a:latin typeface="Times New Roman" pitchFamily="18" charset="0"/>
                <a:cs typeface="Times New Roman" pitchFamily="18" charset="0"/>
              </a:rPr>
              <a:t>a</a:t>
            </a:r>
            <a:r>
              <a:rPr lang="en-US" sz="2400" dirty="0" smtClean="0">
                <a:solidFill>
                  <a:srgbClr val="C00000"/>
                </a:solidFill>
                <a:latin typeface="Times New Roman" pitchFamily="18" charset="0"/>
                <a:cs typeface="Times New Roman" pitchFamily="18" charset="0"/>
              </a:rPr>
              <a:t> </a:t>
            </a:r>
            <a:r>
              <a:rPr lang="en-US" sz="2400" dirty="0">
                <a:solidFill>
                  <a:srgbClr val="C00000"/>
                </a:solidFill>
                <a:latin typeface="Times New Roman" pitchFamily="18" charset="0"/>
                <a:cs typeface="Times New Roman" pitchFamily="18" charset="0"/>
              </a:rPr>
              <a:t>reinforcement </a:t>
            </a:r>
            <a:r>
              <a:rPr lang="en-US" sz="2400" dirty="0" smtClean="0">
                <a:solidFill>
                  <a:srgbClr val="C00000"/>
                </a:solidFill>
                <a:latin typeface="Times New Roman" pitchFamily="18" charset="0"/>
                <a:cs typeface="Times New Roman" pitchFamily="18" charset="0"/>
              </a:rPr>
              <a:t>and  III. </a:t>
            </a:r>
            <a:r>
              <a:rPr lang="en-US" sz="2400" dirty="0">
                <a:solidFill>
                  <a:srgbClr val="C00000"/>
                </a:solidFill>
                <a:latin typeface="Times New Roman" pitchFamily="18" charset="0"/>
                <a:cs typeface="Times New Roman" pitchFamily="18" charset="0"/>
              </a:rPr>
              <a:t> </a:t>
            </a:r>
            <a:r>
              <a:rPr lang="en-US" sz="2400" dirty="0" smtClean="0">
                <a:solidFill>
                  <a:srgbClr val="C00000"/>
                </a:solidFill>
                <a:latin typeface="Times New Roman" pitchFamily="18" charset="0"/>
                <a:cs typeface="Times New Roman" pitchFamily="18" charset="0"/>
              </a:rPr>
              <a:t>A punishment</a:t>
            </a:r>
            <a:r>
              <a:rPr lang="en-US" sz="2400" dirty="0">
                <a:solidFill>
                  <a:srgbClr val="C00000"/>
                </a:solidFill>
                <a:latin typeface="Times New Roman" pitchFamily="18" charset="0"/>
                <a:cs typeface="Times New Roman" pitchFamily="18" charset="0"/>
              </a:rPr>
              <a:t>. </a:t>
            </a:r>
          </a:p>
          <a:p>
            <a:pPr algn="just">
              <a:lnSpc>
                <a:spcPct val="150000"/>
              </a:lnSpc>
            </a:pPr>
            <a:r>
              <a:rPr lang="en-US" sz="2400" dirty="0">
                <a:solidFill>
                  <a:srgbClr val="FF0000"/>
                </a:solidFill>
                <a:latin typeface="Times New Roman" pitchFamily="18" charset="0"/>
                <a:cs typeface="Times New Roman" pitchFamily="18" charset="0"/>
              </a:rPr>
              <a:t>A neutral </a:t>
            </a:r>
            <a:r>
              <a:rPr lang="en-US" sz="2400" dirty="0">
                <a:latin typeface="Times New Roman" pitchFamily="18" charset="0"/>
                <a:cs typeface="Times New Roman" pitchFamily="18" charset="0"/>
              </a:rPr>
              <a:t>Consequence that does not alter the </a:t>
            </a:r>
            <a:r>
              <a:rPr lang="en-US" sz="2400" dirty="0" smtClean="0">
                <a:latin typeface="Times New Roman" pitchFamily="18" charset="0"/>
                <a:cs typeface="Times New Roman" pitchFamily="18" charset="0"/>
              </a:rPr>
              <a:t>response</a:t>
            </a:r>
          </a:p>
          <a:p>
            <a:pPr marL="0" indent="0" algn="just">
              <a:lnSpc>
                <a:spcPct val="150000"/>
              </a:lnSpc>
              <a:buNone/>
            </a:pPr>
            <a:endParaRPr lang="en-US" sz="1600" dirty="0" smtClean="0">
              <a:latin typeface="Times New Roman" pitchFamily="18" charset="0"/>
              <a:cs typeface="Times New Roman" pitchFamily="18" charset="0"/>
            </a:endParaRPr>
          </a:p>
          <a:p>
            <a:pPr algn="just">
              <a:lnSpc>
                <a:spcPct val="150000"/>
              </a:lnSpc>
            </a:pPr>
            <a:r>
              <a:rPr lang="en-US" sz="2400" dirty="0" smtClean="0">
                <a:solidFill>
                  <a:srgbClr val="FF0000"/>
                </a:solidFill>
                <a:latin typeface="Times New Roman" pitchFamily="18" charset="0"/>
                <a:cs typeface="Times New Roman" pitchFamily="18" charset="0"/>
              </a:rPr>
              <a:t>A reinforcement </a:t>
            </a:r>
          </a:p>
          <a:p>
            <a:pPr algn="just">
              <a:lnSpc>
                <a:spcPct val="150000"/>
              </a:lnSpc>
            </a:pPr>
            <a:r>
              <a:rPr lang="en-US" sz="2400" dirty="0" smtClean="0">
                <a:solidFill>
                  <a:srgbClr val="C00000"/>
                </a:solidFill>
                <a:latin typeface="Times New Roman" pitchFamily="18" charset="0"/>
                <a:cs typeface="Times New Roman" pitchFamily="18" charset="0"/>
              </a:rPr>
              <a:t>A Punishment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8157017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533400" y="0"/>
            <a:ext cx="8229600" cy="609600"/>
          </a:xfrm>
        </p:spPr>
        <p:txBody>
          <a:bodyPr>
            <a:normAutofit fontScale="90000"/>
          </a:bodyPr>
          <a:lstStyle/>
          <a:p>
            <a:r>
              <a:rPr lang="en-US" b="1" dirty="0"/>
              <a:t>Operant Conditioning</a:t>
            </a:r>
          </a:p>
        </p:txBody>
      </p:sp>
      <p:sp>
        <p:nvSpPr>
          <p:cNvPr id="3075" name="Rectangle 3"/>
          <p:cNvSpPr>
            <a:spLocks noGrp="1" noChangeArrowheads="1"/>
          </p:cNvSpPr>
          <p:nvPr>
            <p:ph type="body" idx="1"/>
          </p:nvPr>
        </p:nvSpPr>
        <p:spPr>
          <a:xfrm>
            <a:off x="228600" y="609600"/>
            <a:ext cx="8763000" cy="2438400"/>
          </a:xfrm>
        </p:spPr>
        <p:txBody>
          <a:bodyPr>
            <a:normAutofit/>
          </a:bodyPr>
          <a:lstStyle/>
          <a:p>
            <a:pPr>
              <a:buNone/>
            </a:pPr>
            <a:r>
              <a:rPr lang="en-US" sz="3600" dirty="0"/>
              <a:t>A type of learning in which behavior is strengthened if followed by reinforcement  or diminished if followed by punishment.</a:t>
            </a:r>
          </a:p>
        </p:txBody>
      </p:sp>
      <p:pic>
        <p:nvPicPr>
          <p:cNvPr id="3076" name="Picture 4" descr="icecream1"/>
          <p:cNvPicPr>
            <a:picLocks noChangeAspect="1" noChangeArrowheads="1" noCrop="1"/>
          </p:cNvPicPr>
          <p:nvPr/>
        </p:nvPicPr>
        <p:blipFill>
          <a:blip r:embed="rId2"/>
          <a:srcRect/>
          <a:stretch>
            <a:fillRect/>
          </a:stretch>
        </p:blipFill>
        <p:spPr bwMode="auto">
          <a:xfrm>
            <a:off x="685800" y="3295650"/>
            <a:ext cx="3333750" cy="3562350"/>
          </a:xfrm>
          <a:prstGeom prst="rect">
            <a:avLst/>
          </a:prstGeom>
          <a:noFill/>
        </p:spPr>
      </p:pic>
      <p:pic>
        <p:nvPicPr>
          <p:cNvPr id="3078" name="Picture 6" descr="punish"/>
          <p:cNvPicPr>
            <a:picLocks noChangeAspect="1" noChangeArrowheads="1" noCrop="1"/>
          </p:cNvPicPr>
          <p:nvPr/>
        </p:nvPicPr>
        <p:blipFill>
          <a:blip r:embed="rId3"/>
          <a:srcRect/>
          <a:stretch>
            <a:fillRect/>
          </a:stretch>
        </p:blipFill>
        <p:spPr bwMode="auto">
          <a:xfrm>
            <a:off x="5334000" y="2743200"/>
            <a:ext cx="2320925" cy="381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box(in)">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blinds(horizontal)">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box(in)">
                                      <p:cBhvr>
                                        <p:cTn id="1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p:txBody>
          <a:bodyPr/>
          <a:lstStyle/>
          <a:p>
            <a:endParaRPr lang="en-US"/>
          </a:p>
        </p:txBody>
      </p:sp>
      <p:pic>
        <p:nvPicPr>
          <p:cNvPr id="217090" name="Picture 2" descr="&#10;1.&#10;2.&#10;&#10;Following are the group of factors&#10;Objective Factors&#10;Subjective Factors&#10;&#10; "/>
          <p:cNvPicPr>
            <a:picLocks noChangeAspect="1" noChangeArrowheads="1"/>
          </p:cNvPicPr>
          <p:nvPr/>
        </p:nvPicPr>
        <p:blipFill>
          <a:blip r:embed="rId2"/>
          <a:srcRect/>
          <a:stretch>
            <a:fillRect/>
          </a:stretch>
        </p:blipFill>
        <p:spPr bwMode="auto">
          <a:xfrm>
            <a:off x="228600" y="1066800"/>
            <a:ext cx="8610600" cy="548640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Cont… </a:t>
            </a:r>
            <a:endParaRPr lang="en-US" dirty="0"/>
          </a:p>
        </p:txBody>
      </p:sp>
      <p:sp>
        <p:nvSpPr>
          <p:cNvPr id="3" name="Content Placeholder 2"/>
          <p:cNvSpPr>
            <a:spLocks noGrp="1"/>
          </p:cNvSpPr>
          <p:nvPr>
            <p:ph idx="1"/>
          </p:nvPr>
        </p:nvSpPr>
        <p:spPr/>
        <p:txBody>
          <a:bodyPr/>
          <a:lstStyle/>
          <a:p>
            <a:endParaRPr lang="en-US" dirty="0"/>
          </a:p>
        </p:txBody>
      </p:sp>
      <p:pic>
        <p:nvPicPr>
          <p:cNvPr id="56322" name="Picture 2" descr="Operant Conditioning&#10;A method of learning that occurs through reinforcements&#10;and punishments for behavior. We learn to per..."/>
          <p:cNvPicPr>
            <a:picLocks noChangeAspect="1" noChangeArrowheads="1"/>
          </p:cNvPicPr>
          <p:nvPr/>
        </p:nvPicPr>
        <p:blipFill>
          <a:blip r:embed="rId2"/>
          <a:srcRect/>
          <a:stretch>
            <a:fillRect/>
          </a:stretch>
        </p:blipFill>
        <p:spPr bwMode="auto">
          <a:xfrm>
            <a:off x="0" y="762000"/>
            <a:ext cx="9144000" cy="5791200"/>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VI. Burrhus Frederic (B. F.) Skinner&#10;(March 20, 1904 – August 18, 1990)&#10; American psychologist,&#10;behaviorist, inventor, au..."/>
          <p:cNvPicPr>
            <a:picLocks noChangeAspect="1" noChangeArrowheads="1"/>
          </p:cNvPicPr>
          <p:nvPr/>
        </p:nvPicPr>
        <p:blipFill>
          <a:blip r:embed="rId2"/>
          <a:srcRect/>
          <a:stretch>
            <a:fillRect/>
          </a:stretch>
        </p:blipFill>
        <p:spPr bwMode="auto">
          <a:xfrm>
            <a:off x="152400" y="1447800"/>
            <a:ext cx="8458200" cy="5029200"/>
          </a:xfrm>
          <a:prstGeom prst="rect">
            <a:avLst/>
          </a:prstGeom>
          <a:noFill/>
        </p:spPr>
      </p:pic>
      <p:sp>
        <p:nvSpPr>
          <p:cNvPr id="3" name="Rectangle 2"/>
          <p:cNvSpPr/>
          <p:nvPr/>
        </p:nvSpPr>
        <p:spPr>
          <a:xfrm>
            <a:off x="1447800" y="381000"/>
            <a:ext cx="6248400" cy="923330"/>
          </a:xfrm>
          <a:prstGeom prst="rect">
            <a:avLst/>
          </a:prstGeom>
        </p:spPr>
        <p:txBody>
          <a:bodyPr wrap="square">
            <a:spAutoFit/>
          </a:bodyPr>
          <a:lstStyle/>
          <a:p>
            <a:r>
              <a:rPr lang="en-US" b="1" dirty="0" smtClean="0"/>
              <a:t>B.F. Skinner</a:t>
            </a:r>
          </a:p>
          <a:p>
            <a:pPr lvl="1">
              <a:buClr>
                <a:schemeClr val="tx2"/>
              </a:buClr>
            </a:pPr>
            <a:r>
              <a:rPr lang="en-US" dirty="0" smtClean="0"/>
              <a:t>expanded on Thorndike’s work</a:t>
            </a:r>
          </a:p>
          <a:p>
            <a:pPr lvl="1">
              <a:buClr>
                <a:schemeClr val="tx2"/>
              </a:buClr>
            </a:pPr>
            <a:r>
              <a:rPr lang="en-US" dirty="0" smtClean="0"/>
              <a:t>shaping (reward approximations of the desired behavior)</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IV. Operant Conditioning&#10;- is the type of&#10;learning in which&#10;behaviors are&#10;emitted to earn&#10;rewards or avoid&#10;punishment.&#10;“ I..."/>
          <p:cNvPicPr>
            <a:picLocks noChangeAspect="1" noChangeArrowheads="1"/>
          </p:cNvPicPr>
          <p:nvPr/>
        </p:nvPicPr>
        <p:blipFill>
          <a:blip r:embed="rId2"/>
          <a:srcRect/>
          <a:stretch>
            <a:fillRect/>
          </a:stretch>
        </p:blipFill>
        <p:spPr bwMode="auto">
          <a:xfrm>
            <a:off x="457200" y="457200"/>
            <a:ext cx="8229600" cy="6096000"/>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4000" dirty="0">
                <a:solidFill>
                  <a:prstClr val="black"/>
                </a:solidFill>
              </a:rPr>
              <a:t>2. Operant conditioning </a:t>
            </a:r>
            <a:endParaRPr lang="en-US" dirty="0"/>
          </a:p>
        </p:txBody>
      </p:sp>
      <p:sp>
        <p:nvSpPr>
          <p:cNvPr id="3" name="Content Placeholder 2"/>
          <p:cNvSpPr>
            <a:spLocks noGrp="1"/>
          </p:cNvSpPr>
          <p:nvPr>
            <p:ph idx="1"/>
          </p:nvPr>
        </p:nvSpPr>
        <p:spPr>
          <a:xfrm>
            <a:off x="381000" y="914400"/>
            <a:ext cx="8610600" cy="5029200"/>
          </a:xfrm>
        </p:spPr>
        <p:txBody>
          <a:bodyPr>
            <a:noAutofit/>
          </a:bodyPr>
          <a:lstStyle/>
          <a:p>
            <a:pPr>
              <a:buFont typeface="Wingdings" pitchFamily="2" charset="2"/>
              <a:buChar char="Ø"/>
            </a:pPr>
            <a:r>
              <a:rPr lang="en-US" sz="2400" dirty="0">
                <a:latin typeface="Times New Roman" pitchFamily="18" charset="0"/>
                <a:cs typeface="Times New Roman" pitchFamily="18" charset="0"/>
              </a:rPr>
              <a:t>There are two basic types of </a:t>
            </a:r>
            <a:r>
              <a:rPr lang="en-US" sz="2400" dirty="0" err="1">
                <a:latin typeface="Times New Roman" pitchFamily="18" charset="0"/>
                <a:cs typeface="Times New Roman" pitchFamily="18" charset="0"/>
              </a:rPr>
              <a:t>reinforcers</a:t>
            </a:r>
            <a:r>
              <a:rPr lang="en-US" sz="2400" dirty="0">
                <a:latin typeface="Times New Roman" pitchFamily="18" charset="0"/>
                <a:cs typeface="Times New Roman" pitchFamily="18" charset="0"/>
              </a:rPr>
              <a:t> or reinforcing stimuli: </a:t>
            </a:r>
            <a:endParaRPr lang="en-US" sz="2400" dirty="0" smtClean="0">
              <a:latin typeface="Times New Roman" pitchFamily="18" charset="0"/>
              <a:cs typeface="Times New Roman" pitchFamily="18" charset="0"/>
            </a:endParaRPr>
          </a:p>
          <a:p>
            <a:pPr>
              <a:buFont typeface="Wingdings" pitchFamily="2" charset="2"/>
              <a:buChar char="Ø"/>
            </a:pPr>
            <a:endParaRPr lang="en-US" sz="1100" dirty="0" smtClean="0">
              <a:latin typeface="Times New Roman" pitchFamily="18" charset="0"/>
              <a:cs typeface="Times New Roman" pitchFamily="18" charset="0"/>
            </a:endParaRPr>
          </a:p>
          <a:p>
            <a:pPr>
              <a:buFont typeface="Wingdings" pitchFamily="2" charset="2"/>
              <a:buChar char="§"/>
            </a:pPr>
            <a:r>
              <a:rPr lang="en-US" sz="2400" dirty="0" smtClean="0">
                <a:latin typeface="Times New Roman" pitchFamily="18" charset="0"/>
                <a:cs typeface="Times New Roman" pitchFamily="18" charset="0"/>
              </a:rPr>
              <a:t>Primary </a:t>
            </a:r>
            <a:r>
              <a:rPr lang="en-US" sz="2400" dirty="0" err="1" smtClean="0">
                <a:latin typeface="Times New Roman" pitchFamily="18" charset="0"/>
                <a:cs typeface="Times New Roman" pitchFamily="18" charset="0"/>
              </a:rPr>
              <a:t>reinforcers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Food, water, light, stroking of the skin, and a comfortable air temperature are naturally reinforcing because they satisfy biological </a:t>
            </a:r>
            <a:r>
              <a:rPr lang="en-US" sz="2400" dirty="0" smtClean="0">
                <a:latin typeface="Times New Roman" pitchFamily="18" charset="0"/>
                <a:cs typeface="Times New Roman" pitchFamily="18" charset="0"/>
              </a:rPr>
              <a:t>needs.</a:t>
            </a:r>
          </a:p>
          <a:p>
            <a:pPr>
              <a:buFont typeface="Wingdings" pitchFamily="2" charset="2"/>
              <a:buChar char="§"/>
            </a:pPr>
            <a:endParaRPr lang="en-US" sz="1200" dirty="0" smtClean="0">
              <a:latin typeface="Times New Roman" pitchFamily="18" charset="0"/>
              <a:cs typeface="Times New Roman" pitchFamily="18" charset="0"/>
            </a:endParaRPr>
          </a:p>
          <a:p>
            <a:pPr>
              <a:buFont typeface="Wingdings" pitchFamily="2" charset="2"/>
              <a:buChar char="§"/>
            </a:pPr>
            <a:r>
              <a:rPr lang="en-US" sz="2400" dirty="0" smtClean="0">
                <a:latin typeface="Times New Roman" pitchFamily="18" charset="0"/>
                <a:cs typeface="Times New Roman" pitchFamily="18" charset="0"/>
              </a:rPr>
              <a:t>Has  </a:t>
            </a:r>
            <a:r>
              <a:rPr lang="en-US" sz="2400" dirty="0">
                <a:latin typeface="Times New Roman" pitchFamily="18" charset="0"/>
                <a:cs typeface="Times New Roman" pitchFamily="18" charset="0"/>
              </a:rPr>
              <a:t>the ability to strengthen a behavior without </a:t>
            </a:r>
            <a:r>
              <a:rPr lang="en-US" sz="2400" dirty="0">
                <a:solidFill>
                  <a:srgbClr val="FF0000"/>
                </a:solidFill>
                <a:latin typeface="Times New Roman" pitchFamily="18" charset="0"/>
                <a:cs typeface="Times New Roman" pitchFamily="18" charset="0"/>
              </a:rPr>
              <a:t>prior learning</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buFont typeface="Wingdings" pitchFamily="2" charset="2"/>
              <a:buChar char="§"/>
            </a:pPr>
            <a:endParaRPr lang="en-US" sz="1050" dirty="0" smtClean="0">
              <a:latin typeface="Times New Roman" pitchFamily="18" charset="0"/>
              <a:cs typeface="Times New Roman" pitchFamily="18" charset="0"/>
            </a:endParaRPr>
          </a:p>
          <a:p>
            <a:pPr>
              <a:buFont typeface="Wingdings" pitchFamily="2" charset="2"/>
              <a:buChar char="§"/>
            </a:pPr>
            <a:r>
              <a:rPr lang="en-US" sz="2400" dirty="0" smtClean="0">
                <a:latin typeface="Times New Roman" pitchFamily="18" charset="0"/>
                <a:cs typeface="Times New Roman" pitchFamily="18" charset="0"/>
              </a:rPr>
              <a:t>Secondary </a:t>
            </a:r>
            <a:r>
              <a:rPr lang="en-US" sz="2400" dirty="0" err="1" smtClean="0">
                <a:latin typeface="Times New Roman" pitchFamily="18" charset="0"/>
                <a:cs typeface="Times New Roman" pitchFamily="18" charset="0"/>
              </a:rPr>
              <a:t>Reinforcers</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Behaviors can be controlled by secondary </a:t>
            </a:r>
            <a:r>
              <a:rPr lang="en-US" sz="2400" dirty="0" err="1">
                <a:latin typeface="Times New Roman" pitchFamily="18" charset="0"/>
                <a:cs typeface="Times New Roman" pitchFamily="18" charset="0"/>
              </a:rPr>
              <a:t>reinforcers</a:t>
            </a:r>
            <a:r>
              <a:rPr lang="en-US" sz="2400" dirty="0">
                <a:latin typeface="Times New Roman" pitchFamily="18" charset="0"/>
                <a:cs typeface="Times New Roman" pitchFamily="18" charset="0"/>
              </a:rPr>
              <a:t>. They reinforce behavior because of their prior association with primary reinforcing stimuli. </a:t>
            </a: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r>
              <a:rPr lang="en-US" sz="2400" dirty="0" smtClean="0">
                <a:latin typeface="Times New Roman" pitchFamily="18" charset="0"/>
                <a:cs typeface="Times New Roman" pitchFamily="18" charset="0"/>
              </a:rPr>
              <a:t>Money</a:t>
            </a:r>
            <a:r>
              <a:rPr lang="en-US" sz="2400" dirty="0">
                <a:latin typeface="Times New Roman" pitchFamily="18" charset="0"/>
                <a:cs typeface="Times New Roman" pitchFamily="18" charset="0"/>
              </a:rPr>
              <a:t>, praise, applause, good grades, awards, and gold stars are common secondary </a:t>
            </a:r>
            <a:r>
              <a:rPr lang="en-US" sz="2400" dirty="0" err="1">
                <a:latin typeface="Times New Roman" pitchFamily="18" charset="0"/>
                <a:cs typeface="Times New Roman" pitchFamily="18" charset="0"/>
              </a:rPr>
              <a:t>reinforcers</a:t>
            </a:r>
            <a:r>
              <a:rPr lang="en-US" sz="2400" dirty="0">
                <a:latin typeface="Times New Roman" pitchFamily="18" charset="0"/>
                <a:cs typeface="Times New Roman" pitchFamily="18" charset="0"/>
              </a:rPr>
              <a:t>. </a:t>
            </a:r>
          </a:p>
        </p:txBody>
      </p:sp>
    </p:spTree>
    <p:extLst>
      <p:ext uri="{BB962C8B-B14F-4D97-AF65-F5344CB8AC3E}">
        <p14:creationId xmlns:p14="http://schemas.microsoft.com/office/powerpoint/2010/main" val="19740063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3600" dirty="0">
                <a:solidFill>
                  <a:prstClr val="black"/>
                </a:solidFill>
              </a:rPr>
              <a:t>2. Operant conditioning </a:t>
            </a:r>
            <a:endParaRPr lang="en-US" dirty="0"/>
          </a:p>
        </p:txBody>
      </p:sp>
      <p:sp>
        <p:nvSpPr>
          <p:cNvPr id="3" name="Content Placeholder 2"/>
          <p:cNvSpPr>
            <a:spLocks noGrp="1"/>
          </p:cNvSpPr>
          <p:nvPr>
            <p:ph idx="1"/>
          </p:nvPr>
        </p:nvSpPr>
        <p:spPr>
          <a:xfrm>
            <a:off x="457200" y="990600"/>
            <a:ext cx="8382000" cy="5135563"/>
          </a:xfrm>
        </p:spPr>
        <p:txBody>
          <a:bodyPr>
            <a:normAutofit/>
          </a:bodyPr>
          <a:lstStyle/>
          <a:p>
            <a:pPr algn="just"/>
            <a:r>
              <a:rPr lang="en-US" sz="2400" dirty="0">
                <a:latin typeface="Times New Roman" pitchFamily="18" charset="0"/>
                <a:cs typeface="Times New Roman" pitchFamily="18" charset="0"/>
              </a:rPr>
              <a:t>Both primary and secondary </a:t>
            </a:r>
            <a:r>
              <a:rPr lang="en-US" sz="2400" dirty="0" err="1">
                <a:latin typeface="Times New Roman" pitchFamily="18" charset="0"/>
                <a:cs typeface="Times New Roman" pitchFamily="18" charset="0"/>
              </a:rPr>
              <a:t>reinforcers</a:t>
            </a:r>
            <a:r>
              <a:rPr lang="en-US" sz="2400" dirty="0">
                <a:latin typeface="Times New Roman" pitchFamily="18" charset="0"/>
                <a:cs typeface="Times New Roman" pitchFamily="18" charset="0"/>
              </a:rPr>
              <a:t> can be positive or negative.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Positive </a:t>
            </a:r>
            <a:r>
              <a:rPr lang="en-US" sz="2400" dirty="0">
                <a:latin typeface="Times New Roman" pitchFamily="18" charset="0"/>
                <a:cs typeface="Times New Roman" pitchFamily="18" charset="0"/>
              </a:rPr>
              <a:t>reinforcement is the process whereby presentation of a stimulus makes behavior more likely to occur again. </a:t>
            </a:r>
            <a:endParaRPr lang="en-US" sz="2400" dirty="0" smtClean="0">
              <a:latin typeface="Times New Roman" pitchFamily="18" charset="0"/>
              <a:cs typeface="Times New Roman" pitchFamily="18" charset="0"/>
            </a:endParaRPr>
          </a:p>
          <a:p>
            <a:pPr algn="just"/>
            <a:endParaRPr lang="en-US" sz="16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Negative reinforcement is the process whereby termination of an aversive stimulus makes behavior more likely to occur. </a:t>
            </a:r>
            <a:endParaRPr lang="en-US" sz="2400" dirty="0" smtClean="0">
              <a:latin typeface="Times New Roman" pitchFamily="18" charset="0"/>
              <a:cs typeface="Times New Roman" pitchFamily="18" charset="0"/>
            </a:endParaRPr>
          </a:p>
          <a:p>
            <a:pPr algn="just"/>
            <a:endParaRPr lang="en-US" sz="11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basic principle of negative reinforcement is that eliminating something aversive can itself be a </a:t>
            </a:r>
            <a:r>
              <a:rPr lang="en-US" sz="2400" dirty="0" err="1">
                <a:latin typeface="Times New Roman" pitchFamily="18" charset="0"/>
                <a:cs typeface="Times New Roman" pitchFamily="18" charset="0"/>
              </a:rPr>
              <a:t>reinforcer</a:t>
            </a:r>
            <a:r>
              <a:rPr lang="en-US" sz="2400" dirty="0">
                <a:latin typeface="Times New Roman" pitchFamily="18" charset="0"/>
                <a:cs typeface="Times New Roman" pitchFamily="18" charset="0"/>
              </a:rPr>
              <a:t> or a reward</a:t>
            </a:r>
            <a:r>
              <a:rPr lang="en-US" sz="2400" dirty="0" smtClean="0">
                <a:latin typeface="Times New Roman" pitchFamily="18" charset="0"/>
                <a:cs typeface="Times New Roman" pitchFamily="18" charset="0"/>
              </a:rPr>
              <a:t>. </a:t>
            </a:r>
          </a:p>
          <a:p>
            <a:pPr marL="0" indent="0" algn="just">
              <a:buNone/>
            </a:pPr>
            <a:endParaRPr lang="en-US" sz="20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Two types of negative reinforcement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2381364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6" name="Picture 2" descr="Factors influencing Punishment&#10; The punishment should be applied immediately after the undesired&#10;responses that is to be ..."/>
          <p:cNvPicPr>
            <a:picLocks noChangeAspect="1" noChangeArrowheads="1"/>
          </p:cNvPicPr>
          <p:nvPr/>
        </p:nvPicPr>
        <p:blipFill>
          <a:blip r:embed="rId2"/>
          <a:srcRect/>
          <a:stretch>
            <a:fillRect/>
          </a:stretch>
        </p:blipFill>
        <p:spPr bwMode="auto">
          <a:xfrm>
            <a:off x="685800" y="533400"/>
            <a:ext cx="7924800" cy="5867400"/>
          </a:xfrm>
          <a:prstGeom prst="rect">
            <a:avLst/>
          </a:prstGeo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sz="2700" dirty="0" smtClean="0">
                <a:solidFill>
                  <a:prstClr val="black"/>
                </a:solidFill>
                <a:latin typeface="Times New Roman" pitchFamily="18" charset="0"/>
                <a:cs typeface="Times New Roman" pitchFamily="18" charset="0"/>
              </a:rPr>
              <a:t>2</a:t>
            </a:r>
            <a:r>
              <a:rPr lang="en-US" sz="2700" dirty="0">
                <a:solidFill>
                  <a:prstClr val="black"/>
                </a:solidFill>
                <a:latin typeface="Times New Roman" pitchFamily="18" charset="0"/>
                <a:cs typeface="Times New Roman" pitchFamily="18" charset="0"/>
              </a:rPr>
              <a:t>. Operant conditioning </a:t>
            </a:r>
            <a:r>
              <a:rPr lang="en-US" sz="2700" dirty="0">
                <a:latin typeface="Times New Roman" pitchFamily="18" charset="0"/>
                <a:cs typeface="Times New Roman" pitchFamily="18" charset="0"/>
              </a:rPr>
              <a:t/>
            </a:r>
            <a:br>
              <a:rPr lang="en-US" sz="2700" dirty="0">
                <a:latin typeface="Times New Roman" pitchFamily="18" charset="0"/>
                <a:cs typeface="Times New Roman" pitchFamily="18" charset="0"/>
              </a:rPr>
            </a:br>
            <a:endParaRPr lang="en-US" sz="2700" dirty="0">
              <a:latin typeface="Times New Roman" pitchFamily="18" charset="0"/>
              <a:cs typeface="Times New Roman" pitchFamily="18" charset="0"/>
            </a:endParaRPr>
          </a:p>
        </p:txBody>
      </p:sp>
      <p:sp>
        <p:nvSpPr>
          <p:cNvPr id="3" name="Content Placeholder 2"/>
          <p:cNvSpPr>
            <a:spLocks noGrp="1"/>
          </p:cNvSpPr>
          <p:nvPr>
            <p:ph idx="1"/>
          </p:nvPr>
        </p:nvSpPr>
        <p:spPr>
          <a:xfrm>
            <a:off x="304800" y="990600"/>
            <a:ext cx="8686800" cy="4525963"/>
          </a:xfrm>
        </p:spPr>
        <p:txBody>
          <a:bodyPr>
            <a:normAutofit lnSpcReduction="10000"/>
          </a:bodyPr>
          <a:lstStyle/>
          <a:p>
            <a:pPr algn="just">
              <a:lnSpc>
                <a:spcPct val="150000"/>
              </a:lnSpc>
            </a:pPr>
            <a:r>
              <a:rPr lang="en-US" sz="2400" dirty="0">
                <a:solidFill>
                  <a:srgbClr val="FF0000"/>
                </a:solidFill>
                <a:latin typeface="Times New Roman" pitchFamily="18" charset="0"/>
                <a:cs typeface="Times New Roman" pitchFamily="18" charset="0"/>
              </a:rPr>
              <a:t>Schedules of </a:t>
            </a:r>
            <a:r>
              <a:rPr lang="en-US" sz="2400" dirty="0" smtClean="0">
                <a:solidFill>
                  <a:srgbClr val="FF0000"/>
                </a:solidFill>
                <a:latin typeface="Times New Roman" pitchFamily="18" charset="0"/>
                <a:cs typeface="Times New Roman" pitchFamily="18" charset="0"/>
              </a:rPr>
              <a:t>reinforcement-  </a:t>
            </a:r>
            <a:r>
              <a:rPr lang="en-US" sz="2400" dirty="0">
                <a:latin typeface="Times New Roman" pitchFamily="18" charset="0"/>
                <a:cs typeface="Times New Roman" pitchFamily="18" charset="0"/>
              </a:rPr>
              <a:t>When a response is first acquired, learning is usually most rapid if the response is reinforced each time it occurs. This procedure is called </a:t>
            </a:r>
            <a:r>
              <a:rPr lang="en-US" sz="2400" dirty="0">
                <a:solidFill>
                  <a:srgbClr val="FF0000"/>
                </a:solidFill>
                <a:latin typeface="Times New Roman" pitchFamily="18" charset="0"/>
                <a:cs typeface="Times New Roman" pitchFamily="18" charset="0"/>
              </a:rPr>
              <a:t>continuous reinforcement</a:t>
            </a:r>
            <a:r>
              <a:rPr lang="en-US" sz="2400" dirty="0">
                <a:latin typeface="Times New Roman" pitchFamily="18" charset="0"/>
                <a:cs typeface="Times New Roman" pitchFamily="18" charset="0"/>
              </a:rPr>
              <a:t>. However, once a response has become reliable, it will be more resistant to extinction if it is rewarded on an intermittent (partial) schedule of reinforcement, which involves reinforcing only some responses, not all of them. </a:t>
            </a:r>
            <a:endParaRPr lang="en-US" sz="2400" dirty="0" smtClean="0">
              <a:latin typeface="Times New Roman" pitchFamily="18" charset="0"/>
              <a:cs typeface="Times New Roman" pitchFamily="18" charset="0"/>
            </a:endParaRPr>
          </a:p>
          <a:p>
            <a:pPr algn="just">
              <a:lnSpc>
                <a:spcPct val="150000"/>
              </a:lnSpc>
            </a:pPr>
            <a:r>
              <a:rPr lang="en-US" sz="2400" dirty="0" smtClean="0">
                <a:solidFill>
                  <a:srgbClr val="FF0000"/>
                </a:solidFill>
                <a:latin typeface="Times New Roman" pitchFamily="18" charset="0"/>
                <a:cs typeface="Times New Roman" pitchFamily="18" charset="0"/>
              </a:rPr>
              <a:t>There </a:t>
            </a:r>
            <a:r>
              <a:rPr lang="en-US" sz="2400" dirty="0">
                <a:solidFill>
                  <a:srgbClr val="FF0000"/>
                </a:solidFill>
                <a:latin typeface="Times New Roman" pitchFamily="18" charset="0"/>
                <a:cs typeface="Times New Roman" pitchFamily="18" charset="0"/>
              </a:rPr>
              <a:t>are four types of intermittent schedules. </a:t>
            </a:r>
          </a:p>
        </p:txBody>
      </p:sp>
    </p:spTree>
    <p:extLst>
      <p:ext uri="{BB962C8B-B14F-4D97-AF65-F5344CB8AC3E}">
        <p14:creationId xmlns:p14="http://schemas.microsoft.com/office/powerpoint/2010/main" val="30222883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r>
              <a:rPr lang="en-US" sz="2400" dirty="0">
                <a:solidFill>
                  <a:prstClr val="black"/>
                </a:solidFill>
                <a:latin typeface="Times New Roman" pitchFamily="18" charset="0"/>
                <a:cs typeface="Times New Roman" pitchFamily="18" charset="0"/>
              </a:rPr>
              <a:t>2. Operant conditioning</a:t>
            </a:r>
            <a:endParaRPr lang="en-US" dirty="0"/>
          </a:p>
        </p:txBody>
      </p:sp>
      <p:sp>
        <p:nvSpPr>
          <p:cNvPr id="3" name="Content Placeholder 2"/>
          <p:cNvSpPr>
            <a:spLocks noGrp="1"/>
          </p:cNvSpPr>
          <p:nvPr>
            <p:ph idx="1"/>
          </p:nvPr>
        </p:nvSpPr>
        <p:spPr>
          <a:xfrm>
            <a:off x="457200" y="685800"/>
            <a:ext cx="8534400" cy="5440363"/>
          </a:xfrm>
        </p:spPr>
        <p:txBody>
          <a:bodyPr>
            <a:normAutofit/>
          </a:bodyPr>
          <a:lstStyle/>
          <a:p>
            <a:pPr marL="457200" indent="-457200" algn="just">
              <a:buAutoNum type="arabicPeriod"/>
            </a:pPr>
            <a:r>
              <a:rPr lang="en-US" sz="2400" dirty="0" smtClean="0">
                <a:solidFill>
                  <a:srgbClr val="FF0000"/>
                </a:solidFill>
                <a:latin typeface="Times New Roman" pitchFamily="18" charset="0"/>
                <a:cs typeface="Times New Roman" pitchFamily="18" charset="0"/>
              </a:rPr>
              <a:t>Fixed-ratio schedules- </a:t>
            </a:r>
            <a:r>
              <a:rPr lang="en-US" sz="2400" dirty="0" smtClean="0">
                <a:latin typeface="Times New Roman" pitchFamily="18" charset="0"/>
                <a:cs typeface="Times New Roman" pitchFamily="18" charset="0"/>
              </a:rPr>
              <a:t>occurs </a:t>
            </a:r>
            <a:r>
              <a:rPr lang="en-US" sz="2400" dirty="0">
                <a:latin typeface="Times New Roman" pitchFamily="18" charset="0"/>
                <a:cs typeface="Times New Roman" pitchFamily="18" charset="0"/>
              </a:rPr>
              <a:t>after a fixed number of responses. </a:t>
            </a:r>
            <a:r>
              <a:rPr lang="en-US" sz="2400" dirty="0" smtClean="0">
                <a:latin typeface="Times New Roman" pitchFamily="18" charset="0"/>
                <a:cs typeface="Times New Roman" pitchFamily="18" charset="0"/>
              </a:rPr>
              <a:t>It  produces  </a:t>
            </a:r>
            <a:r>
              <a:rPr lang="en-US" sz="2400" dirty="0">
                <a:latin typeface="Times New Roman" pitchFamily="18" charset="0"/>
                <a:cs typeface="Times New Roman" pitchFamily="18" charset="0"/>
              </a:rPr>
              <a:t>high rate of responding. </a:t>
            </a:r>
            <a:endParaRPr lang="en-US" sz="2400" dirty="0" smtClean="0">
              <a:latin typeface="Times New Roman" pitchFamily="18" charset="0"/>
              <a:cs typeface="Times New Roman" pitchFamily="18" charset="0"/>
            </a:endParaRPr>
          </a:p>
          <a:p>
            <a:pPr algn="just">
              <a:buFont typeface="Wingdings" pitchFamily="2" charset="2"/>
              <a:buChar char="§"/>
            </a:pPr>
            <a:r>
              <a:rPr lang="en-US" sz="2400" dirty="0" smtClean="0">
                <a:latin typeface="Times New Roman" pitchFamily="18" charset="0"/>
                <a:cs typeface="Times New Roman" pitchFamily="18" charset="0"/>
              </a:rPr>
              <a:t>Employers </a:t>
            </a:r>
            <a:r>
              <a:rPr lang="en-US" sz="2400" dirty="0">
                <a:latin typeface="Times New Roman" pitchFamily="18" charset="0"/>
                <a:cs typeface="Times New Roman" pitchFamily="18" charset="0"/>
              </a:rPr>
              <a:t>often use fixed ratio schedules to increase productivity. An interesting feature of a fixed ratio schedule is that performance sometimes drops off just after reinforcement. </a:t>
            </a:r>
            <a:endParaRPr lang="en-US" sz="2400" dirty="0" smtClean="0">
              <a:latin typeface="Times New Roman" pitchFamily="18" charset="0"/>
              <a:cs typeface="Times New Roman" pitchFamily="18" charset="0"/>
            </a:endParaRPr>
          </a:p>
          <a:p>
            <a:pPr marL="0" indent="0" algn="just">
              <a:buNone/>
            </a:pPr>
            <a:endParaRPr lang="en-US" sz="1400" dirty="0" smtClean="0">
              <a:latin typeface="Times New Roman" pitchFamily="18" charset="0"/>
              <a:cs typeface="Times New Roman" pitchFamily="18" charset="0"/>
            </a:endParaRPr>
          </a:p>
          <a:p>
            <a:pPr marL="0" indent="0" algn="just">
              <a:buNone/>
            </a:pPr>
            <a:r>
              <a:rPr lang="en-US" sz="2400" dirty="0" smtClean="0">
                <a:solidFill>
                  <a:srgbClr val="FF0000"/>
                </a:solidFill>
                <a:latin typeface="Times New Roman" pitchFamily="18" charset="0"/>
                <a:cs typeface="Times New Roman" pitchFamily="18" charset="0"/>
              </a:rPr>
              <a:t>2.Variable-Ratio Schedule- </a:t>
            </a:r>
            <a:r>
              <a:rPr lang="en-US" sz="2400" dirty="0" smtClean="0">
                <a:latin typeface="Times New Roman" pitchFamily="18" charset="0"/>
                <a:cs typeface="Times New Roman" pitchFamily="18" charset="0"/>
              </a:rPr>
              <a:t>occurs </a:t>
            </a:r>
            <a:r>
              <a:rPr lang="en-US" sz="2400" dirty="0">
                <a:latin typeface="Times New Roman" pitchFamily="18" charset="0"/>
                <a:cs typeface="Times New Roman" pitchFamily="18" charset="0"/>
              </a:rPr>
              <a:t>after some average number of </a:t>
            </a:r>
            <a:r>
              <a:rPr lang="en-US" sz="2400" dirty="0" smtClean="0">
                <a:latin typeface="Times New Roman" pitchFamily="18" charset="0"/>
                <a:cs typeface="Times New Roman" pitchFamily="18" charset="0"/>
              </a:rPr>
              <a:t>responses but </a:t>
            </a:r>
            <a:r>
              <a:rPr lang="en-US" sz="2400" dirty="0">
                <a:latin typeface="Times New Roman" pitchFamily="18" charset="0"/>
                <a:cs typeface="Times New Roman" pitchFamily="18" charset="0"/>
              </a:rPr>
              <a:t>the number varies from reinforcement to reinforcement. </a:t>
            </a:r>
            <a:endParaRPr lang="en-US" sz="2400" dirty="0" smtClean="0">
              <a:latin typeface="Times New Roman" pitchFamily="18" charset="0"/>
              <a:cs typeface="Times New Roman" pitchFamily="18" charset="0"/>
            </a:endParaRPr>
          </a:p>
          <a:p>
            <a:pPr marL="0" indent="0" algn="just">
              <a:buNone/>
            </a:pPr>
            <a:endParaRPr lang="en-US" sz="2400" dirty="0" smtClean="0">
              <a:latin typeface="Times New Roman" pitchFamily="18" charset="0"/>
              <a:cs typeface="Times New Roman" pitchFamily="18" charset="0"/>
            </a:endParaRPr>
          </a:p>
          <a:p>
            <a:pPr algn="just">
              <a:buFont typeface="Wingdings" pitchFamily="2" charset="2"/>
              <a:buChar char="§"/>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variable ratio schedule of produces extremely high steady rates of responding. The responses are more resistant to extinction than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 fixed ratio schedule is used.  </a:t>
            </a:r>
          </a:p>
        </p:txBody>
      </p:sp>
    </p:spTree>
    <p:extLst>
      <p:ext uri="{BB962C8B-B14F-4D97-AF65-F5344CB8AC3E}">
        <p14:creationId xmlns:p14="http://schemas.microsoft.com/office/powerpoint/2010/main" val="18153187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487362"/>
          </a:xfrm>
        </p:spPr>
        <p:txBody>
          <a:bodyPr/>
          <a:lstStyle/>
          <a:p>
            <a:r>
              <a:rPr lang="en-US" sz="2400" dirty="0">
                <a:solidFill>
                  <a:prstClr val="black"/>
                </a:solidFill>
                <a:latin typeface="Times New Roman" pitchFamily="18" charset="0"/>
                <a:cs typeface="Times New Roman" pitchFamily="18" charset="0"/>
              </a:rPr>
              <a:t>2. Operant conditioning</a:t>
            </a:r>
            <a:endParaRPr lang="en-US" dirty="0"/>
          </a:p>
        </p:txBody>
      </p:sp>
      <p:sp>
        <p:nvSpPr>
          <p:cNvPr id="3" name="Content Placeholder 2"/>
          <p:cNvSpPr>
            <a:spLocks noGrp="1"/>
          </p:cNvSpPr>
          <p:nvPr>
            <p:ph idx="1"/>
          </p:nvPr>
        </p:nvSpPr>
        <p:spPr>
          <a:xfrm>
            <a:off x="457200" y="990600"/>
            <a:ext cx="8229600" cy="5135563"/>
          </a:xfrm>
        </p:spPr>
        <p:txBody>
          <a:bodyPr>
            <a:normAutofit/>
          </a:bodyPr>
          <a:lstStyle/>
          <a:p>
            <a:pPr marL="0" indent="0" algn="just">
              <a:lnSpc>
                <a:spcPct val="150000"/>
              </a:lnSpc>
              <a:buNone/>
            </a:pPr>
            <a:r>
              <a:rPr lang="en-US" sz="2400" dirty="0" smtClean="0">
                <a:solidFill>
                  <a:srgbClr val="FF0000"/>
                </a:solidFill>
                <a:latin typeface="Times New Roman" pitchFamily="18" charset="0"/>
                <a:cs typeface="Times New Roman" pitchFamily="18" charset="0"/>
              </a:rPr>
              <a:t>3. Fixed- </a:t>
            </a:r>
            <a:r>
              <a:rPr lang="en-US" sz="2400" dirty="0">
                <a:solidFill>
                  <a:srgbClr val="FF0000"/>
                </a:solidFill>
                <a:latin typeface="Times New Roman" pitchFamily="18" charset="0"/>
                <a:cs typeface="Times New Roman" pitchFamily="18" charset="0"/>
              </a:rPr>
              <a:t>Interval </a:t>
            </a:r>
            <a:r>
              <a:rPr lang="en-US" sz="2400" dirty="0" smtClean="0">
                <a:solidFill>
                  <a:srgbClr val="FF0000"/>
                </a:solidFill>
                <a:latin typeface="Times New Roman" pitchFamily="18" charset="0"/>
                <a:cs typeface="Times New Roman" pitchFamily="18" charset="0"/>
              </a:rPr>
              <a:t>Schedule- </a:t>
            </a:r>
            <a:r>
              <a:rPr lang="en-US" sz="2400" dirty="0" smtClean="0">
                <a:latin typeface="Times New Roman" pitchFamily="18" charset="0"/>
                <a:cs typeface="Times New Roman" pitchFamily="18" charset="0"/>
              </a:rPr>
              <a:t>occurs </a:t>
            </a:r>
            <a:r>
              <a:rPr lang="en-US" sz="2400" dirty="0">
                <a:latin typeface="Times New Roman" pitchFamily="18" charset="0"/>
                <a:cs typeface="Times New Roman" pitchFamily="18" charset="0"/>
              </a:rPr>
              <a:t>only if a fixed amount of time has passed since the previous </a:t>
            </a:r>
            <a:r>
              <a:rPr lang="en-US" sz="2400" dirty="0" err="1">
                <a:latin typeface="Times New Roman" pitchFamily="18" charset="0"/>
                <a:cs typeface="Times New Roman" pitchFamily="18" charset="0"/>
              </a:rPr>
              <a:t>reinforcer</a:t>
            </a:r>
            <a:r>
              <a:rPr lang="en-US" sz="2400" dirty="0" smtClean="0">
                <a:latin typeface="Times New Roman" pitchFamily="18" charset="0"/>
                <a:cs typeface="Times New Roman" pitchFamily="18" charset="0"/>
              </a:rPr>
              <a:t>.</a:t>
            </a:r>
          </a:p>
          <a:p>
            <a:pPr marL="0" indent="0" algn="just">
              <a:lnSpc>
                <a:spcPct val="150000"/>
              </a:lnSpc>
              <a:buNone/>
            </a:pPr>
            <a:r>
              <a:rPr lang="en-US" sz="2400" dirty="0" smtClean="0">
                <a:solidFill>
                  <a:srgbClr val="FF0000"/>
                </a:solidFill>
                <a:latin typeface="Times New Roman" pitchFamily="18" charset="0"/>
                <a:cs typeface="Times New Roman" pitchFamily="18" charset="0"/>
              </a:rPr>
              <a:t>4</a:t>
            </a:r>
            <a:r>
              <a:rPr lang="en-US" sz="2400" dirty="0">
                <a:solidFill>
                  <a:srgbClr val="FF0000"/>
                </a:solidFill>
                <a:latin typeface="Times New Roman" pitchFamily="18" charset="0"/>
                <a:cs typeface="Times New Roman" pitchFamily="18" charset="0"/>
              </a:rPr>
              <a:t>. </a:t>
            </a:r>
            <a:r>
              <a:rPr lang="en-US" sz="2400" dirty="0" smtClean="0">
                <a:solidFill>
                  <a:srgbClr val="FF0000"/>
                </a:solidFill>
                <a:latin typeface="Times New Roman" pitchFamily="18" charset="0"/>
                <a:cs typeface="Times New Roman" pitchFamily="18" charset="0"/>
              </a:rPr>
              <a:t>Variable- </a:t>
            </a:r>
            <a:r>
              <a:rPr lang="en-US" sz="2400" dirty="0">
                <a:solidFill>
                  <a:srgbClr val="FF0000"/>
                </a:solidFill>
                <a:latin typeface="Times New Roman" pitchFamily="18" charset="0"/>
                <a:cs typeface="Times New Roman" pitchFamily="18" charset="0"/>
              </a:rPr>
              <a:t>Interval </a:t>
            </a:r>
            <a:r>
              <a:rPr lang="en-US" sz="2400" dirty="0" smtClean="0">
                <a:solidFill>
                  <a:srgbClr val="FF0000"/>
                </a:solidFill>
                <a:latin typeface="Times New Roman" pitchFamily="18" charset="0"/>
                <a:cs typeface="Times New Roman" pitchFamily="18" charset="0"/>
              </a:rPr>
              <a:t>Schedule- </a:t>
            </a:r>
            <a:r>
              <a:rPr lang="en-US" sz="2400" dirty="0" smtClean="0">
                <a:latin typeface="Times New Roman" pitchFamily="18" charset="0"/>
                <a:cs typeface="Times New Roman" pitchFamily="18" charset="0"/>
              </a:rPr>
              <a:t>occurs </a:t>
            </a:r>
            <a:r>
              <a:rPr lang="en-US" sz="2400" dirty="0">
                <a:latin typeface="Times New Roman" pitchFamily="18" charset="0"/>
                <a:cs typeface="Times New Roman" pitchFamily="18" charset="0"/>
              </a:rPr>
              <a:t>only if a variable amount of time has passed since the previous </a:t>
            </a:r>
            <a:r>
              <a:rPr lang="en-US" sz="2400" dirty="0" err="1">
                <a:latin typeface="Times New Roman" pitchFamily="18" charset="0"/>
                <a:cs typeface="Times New Roman" pitchFamily="18" charset="0"/>
              </a:rPr>
              <a:t>reinforcer</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0" indent="0" algn="just">
              <a:lnSpc>
                <a:spcPct val="150000"/>
              </a:lnSpc>
              <a:buNone/>
            </a:pPr>
            <a:endParaRPr lang="en-US" sz="2400" dirty="0" smtClean="0">
              <a:latin typeface="Times New Roman" pitchFamily="18" charset="0"/>
              <a:cs typeface="Times New Roman" pitchFamily="18" charset="0"/>
            </a:endParaRPr>
          </a:p>
          <a:p>
            <a:pPr algn="just">
              <a:lnSpc>
                <a:spcPct val="150000"/>
              </a:lnSpc>
              <a:buFont typeface="Wingdings" pitchFamily="2" charset="2"/>
              <a:buChar char="§"/>
            </a:pPr>
            <a:r>
              <a:rPr lang="en-US" sz="2400" dirty="0">
                <a:solidFill>
                  <a:srgbClr val="FF0000"/>
                </a:solidFill>
                <a:latin typeface="Times New Roman" pitchFamily="18" charset="0"/>
                <a:cs typeface="Times New Roman" pitchFamily="18" charset="0"/>
              </a:rPr>
              <a:t>A basic principle of operant conditioning is that if you want a response to persist after it has been learned, you should reinforce it intermittently, not continuously</a:t>
            </a:r>
          </a:p>
        </p:txBody>
      </p:sp>
    </p:spTree>
    <p:extLst>
      <p:ext uri="{BB962C8B-B14F-4D97-AF65-F5344CB8AC3E}">
        <p14:creationId xmlns:p14="http://schemas.microsoft.com/office/powerpoint/2010/main" val="3754087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sz="2400" dirty="0">
                <a:solidFill>
                  <a:prstClr val="black"/>
                </a:solidFill>
                <a:latin typeface="Times New Roman" pitchFamily="18" charset="0"/>
                <a:cs typeface="Times New Roman" pitchFamily="18" charset="0"/>
              </a:rPr>
              <a:t>2. Operant conditioning</a:t>
            </a:r>
            <a:endParaRPr lang="en-US" dirty="0"/>
          </a:p>
        </p:txBody>
      </p:sp>
      <p:sp>
        <p:nvSpPr>
          <p:cNvPr id="3" name="Content Placeholder 2"/>
          <p:cNvSpPr>
            <a:spLocks noGrp="1"/>
          </p:cNvSpPr>
          <p:nvPr>
            <p:ph idx="1"/>
          </p:nvPr>
        </p:nvSpPr>
        <p:spPr>
          <a:xfrm>
            <a:off x="228600" y="762000"/>
            <a:ext cx="8763000" cy="5364163"/>
          </a:xfrm>
        </p:spPr>
        <p:txBody>
          <a:bodyPr>
            <a:normAutofit/>
          </a:bodyPr>
          <a:lstStyle/>
          <a:p>
            <a:pPr algn="just">
              <a:lnSpc>
                <a:spcPct val="150000"/>
              </a:lnSpc>
            </a:pPr>
            <a:r>
              <a:rPr lang="en-US" sz="2400" dirty="0">
                <a:solidFill>
                  <a:srgbClr val="FF0000"/>
                </a:solidFill>
                <a:latin typeface="Times New Roman" pitchFamily="18" charset="0"/>
                <a:cs typeface="Times New Roman" pitchFamily="18" charset="0"/>
              </a:rPr>
              <a:t>Punishment</a:t>
            </a:r>
            <a:r>
              <a:rPr lang="en-US" sz="2400" dirty="0">
                <a:latin typeface="Times New Roman" pitchFamily="18" charset="0"/>
                <a:cs typeface="Times New Roman" pitchFamily="18" charset="0"/>
              </a:rPr>
              <a:t>- is a stimulus that weakens the response or makes it less likely to </a:t>
            </a:r>
            <a:r>
              <a:rPr lang="en-US" sz="2400" dirty="0" smtClean="0">
                <a:latin typeface="Times New Roman" pitchFamily="18" charset="0"/>
                <a:cs typeface="Times New Roman" pitchFamily="18" charset="0"/>
              </a:rPr>
              <a:t>occur again. </a:t>
            </a:r>
            <a:r>
              <a:rPr lang="en-US" sz="2400" dirty="0">
                <a:latin typeface="Times New Roman" pitchFamily="18" charset="0"/>
                <a:cs typeface="Times New Roman" pitchFamily="18" charset="0"/>
              </a:rPr>
              <a:t>Punishers can be any aversive (unpleasant) stimuli that weaken responses or make them unlikely to </a:t>
            </a:r>
            <a:r>
              <a:rPr lang="en-US" sz="2400" dirty="0" smtClean="0">
                <a:latin typeface="Times New Roman" pitchFamily="18" charset="0"/>
                <a:cs typeface="Times New Roman" pitchFamily="18" charset="0"/>
              </a:rPr>
              <a:t>reoccur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Like </a:t>
            </a:r>
            <a:r>
              <a:rPr lang="en-US" sz="2400" dirty="0" err="1">
                <a:latin typeface="Times New Roman" pitchFamily="18" charset="0"/>
                <a:cs typeface="Times New Roman" pitchFamily="18" charset="0"/>
              </a:rPr>
              <a:t>reinforcers</a:t>
            </a:r>
            <a:r>
              <a:rPr lang="en-US" sz="2400" dirty="0">
                <a:latin typeface="Times New Roman" pitchFamily="18" charset="0"/>
                <a:cs typeface="Times New Roman" pitchFamily="18" charset="0"/>
              </a:rPr>
              <a:t>, punishers can also be primary or secondary. </a:t>
            </a:r>
            <a:endParaRPr lang="en-US" sz="2400" dirty="0" smtClean="0">
              <a:latin typeface="Times New Roman" pitchFamily="18" charset="0"/>
              <a:cs typeface="Times New Roman" pitchFamily="18" charset="0"/>
            </a:endParaRPr>
          </a:p>
          <a:p>
            <a:pPr algn="just">
              <a:lnSpc>
                <a:spcPct val="150000"/>
              </a:lnSpc>
            </a:pPr>
            <a:r>
              <a:rPr lang="en-US" sz="2400" dirty="0" smtClean="0">
                <a:latin typeface="Times New Roman" pitchFamily="18" charset="0"/>
                <a:cs typeface="Times New Roman" pitchFamily="18" charset="0"/>
              </a:rPr>
              <a:t>Pain </a:t>
            </a:r>
            <a:r>
              <a:rPr lang="en-US" sz="2400" dirty="0">
                <a:latin typeface="Times New Roman" pitchFamily="18" charset="0"/>
                <a:cs typeface="Times New Roman" pitchFamily="18" charset="0"/>
              </a:rPr>
              <a:t>and extreme heat or cold are inherently punishing and are therefore known as primary punishers. </a:t>
            </a:r>
            <a:endParaRPr lang="en-US" sz="2400" dirty="0" smtClean="0">
              <a:latin typeface="Times New Roman" pitchFamily="18" charset="0"/>
              <a:cs typeface="Times New Roman" pitchFamily="18" charset="0"/>
            </a:endParaRPr>
          </a:p>
          <a:p>
            <a:pPr algn="just">
              <a:lnSpc>
                <a:spcPct val="150000"/>
              </a:lnSpc>
            </a:pPr>
            <a:r>
              <a:rPr lang="en-US" sz="2400" dirty="0" smtClean="0">
                <a:latin typeface="Times New Roman" pitchFamily="18" charset="0"/>
                <a:cs typeface="Times New Roman" pitchFamily="18" charset="0"/>
              </a:rPr>
              <a:t>Criticism</a:t>
            </a:r>
            <a:r>
              <a:rPr lang="en-US" sz="2400" dirty="0">
                <a:latin typeface="Times New Roman" pitchFamily="18" charset="0"/>
                <a:cs typeface="Times New Roman" pitchFamily="18" charset="0"/>
              </a:rPr>
              <a:t>, demerits, catcalls, scolding, fines, and bad grades are common secondary punishers. </a:t>
            </a:r>
          </a:p>
        </p:txBody>
      </p:sp>
    </p:spTree>
    <p:extLst>
      <p:ext uri="{BB962C8B-B14F-4D97-AF65-F5344CB8AC3E}">
        <p14:creationId xmlns:p14="http://schemas.microsoft.com/office/powerpoint/2010/main" val="23493015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p:txBody>
          <a:bodyPr/>
          <a:lstStyle/>
          <a:p>
            <a:endParaRPr lang="en-US"/>
          </a:p>
        </p:txBody>
      </p:sp>
      <p:pic>
        <p:nvPicPr>
          <p:cNvPr id="155650" name="Picture 2" descr="Ψ Sensory reduction—the  process in which we filter and  analyze sensory information  before they are sent to the  brain.Ψ..."/>
          <p:cNvPicPr>
            <a:picLocks noChangeAspect="1" noChangeArrowheads="1"/>
          </p:cNvPicPr>
          <p:nvPr/>
        </p:nvPicPr>
        <p:blipFill>
          <a:blip r:embed="rId2"/>
          <a:srcRect/>
          <a:stretch>
            <a:fillRect/>
          </a:stretch>
        </p:blipFill>
        <p:spPr bwMode="auto">
          <a:xfrm>
            <a:off x="152400" y="990600"/>
            <a:ext cx="8839200" cy="5334000"/>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533400"/>
          </a:xfrm>
        </p:spPr>
        <p:txBody>
          <a:bodyPr/>
          <a:lstStyle/>
          <a:p>
            <a:r>
              <a:rPr lang="en-US" sz="2400" dirty="0">
                <a:solidFill>
                  <a:prstClr val="black"/>
                </a:solidFill>
                <a:latin typeface="Times New Roman" pitchFamily="18" charset="0"/>
                <a:cs typeface="Times New Roman" pitchFamily="18" charset="0"/>
              </a:rPr>
              <a:t>2. Operant conditioning</a:t>
            </a:r>
            <a:endParaRPr lang="en-US" dirty="0"/>
          </a:p>
        </p:txBody>
      </p:sp>
      <p:sp>
        <p:nvSpPr>
          <p:cNvPr id="3" name="Content Placeholder 2"/>
          <p:cNvSpPr>
            <a:spLocks noGrp="1"/>
          </p:cNvSpPr>
          <p:nvPr>
            <p:ph idx="1"/>
          </p:nvPr>
        </p:nvSpPr>
        <p:spPr>
          <a:xfrm>
            <a:off x="457200" y="990600"/>
            <a:ext cx="8382000" cy="5135563"/>
          </a:xfrm>
        </p:spPr>
        <p:txBody>
          <a:bodyPr>
            <a:normAutofit/>
          </a:bodyPr>
          <a:lstStyle/>
          <a:p>
            <a:pPr algn="just">
              <a:buFont typeface="Wingdings" pitchFamily="2" charset="2"/>
              <a:buChar char="Ø"/>
            </a:pPr>
            <a:r>
              <a:rPr lang="en-US" sz="2400" dirty="0">
                <a:solidFill>
                  <a:srgbClr val="FF0000"/>
                </a:solidFill>
                <a:latin typeface="Times New Roman" pitchFamily="18" charset="0"/>
                <a:cs typeface="Times New Roman" pitchFamily="18" charset="0"/>
              </a:rPr>
              <a:t>The positive-negative </a:t>
            </a:r>
            <a:r>
              <a:rPr lang="en-US" sz="2400" dirty="0">
                <a:latin typeface="Times New Roman" pitchFamily="18" charset="0"/>
                <a:cs typeface="Times New Roman" pitchFamily="18" charset="0"/>
              </a:rPr>
              <a:t>distinction can also be applied to </a:t>
            </a:r>
            <a:r>
              <a:rPr lang="en-US" sz="2400" dirty="0" smtClean="0">
                <a:latin typeface="Times New Roman" pitchFamily="18" charset="0"/>
                <a:cs typeface="Times New Roman" pitchFamily="18" charset="0"/>
              </a:rPr>
              <a:t>punishment</a:t>
            </a:r>
            <a:endParaRPr lang="en-US" sz="2400" dirty="0">
              <a:latin typeface="Times New Roman" pitchFamily="18" charset="0"/>
              <a:cs typeface="Times New Roman" pitchFamily="18" charset="0"/>
            </a:endParaRPr>
          </a:p>
          <a:p>
            <a:pPr marL="0" indent="0" algn="just">
              <a:buNone/>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Something </a:t>
            </a:r>
            <a:r>
              <a:rPr lang="en-US" sz="2400" dirty="0">
                <a:solidFill>
                  <a:srgbClr val="FF0000"/>
                </a:solidFill>
                <a:latin typeface="Times New Roman" pitchFamily="18" charset="0"/>
                <a:cs typeface="Times New Roman" pitchFamily="18" charset="0"/>
              </a:rPr>
              <a:t>unpleasant</a:t>
            </a:r>
            <a:r>
              <a:rPr lang="en-US" sz="2400" dirty="0">
                <a:latin typeface="Times New Roman" pitchFamily="18" charset="0"/>
                <a:cs typeface="Times New Roman" pitchFamily="18" charset="0"/>
              </a:rPr>
              <a:t> may occur following some behavior (positive punishment), or </a:t>
            </a:r>
            <a:endParaRPr lang="en-US" sz="2400" dirty="0" smtClean="0">
              <a:latin typeface="Times New Roman" pitchFamily="18" charset="0"/>
              <a:cs typeface="Times New Roman" pitchFamily="18" charset="0"/>
            </a:endParaRPr>
          </a:p>
          <a:p>
            <a:pPr marL="0" indent="0" algn="just">
              <a:buNone/>
            </a:pPr>
            <a:endParaRPr lang="en-US" sz="2400" dirty="0" smtClean="0">
              <a:latin typeface="Times New Roman" pitchFamily="18" charset="0"/>
              <a:cs typeface="Times New Roman" pitchFamily="18" charset="0"/>
            </a:endParaRPr>
          </a:p>
          <a:p>
            <a:pPr marL="0" indent="0" algn="just">
              <a:buNone/>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something </a:t>
            </a:r>
            <a:r>
              <a:rPr lang="en-US" sz="2400" dirty="0">
                <a:solidFill>
                  <a:srgbClr val="FF0000"/>
                </a:solidFill>
                <a:latin typeface="Times New Roman" pitchFamily="18" charset="0"/>
                <a:cs typeface="Times New Roman" pitchFamily="18" charset="0"/>
              </a:rPr>
              <a:t>pleasant</a:t>
            </a:r>
            <a:r>
              <a:rPr lang="en-US" sz="2400" dirty="0">
                <a:latin typeface="Times New Roman" pitchFamily="18" charset="0"/>
                <a:cs typeface="Times New Roman" pitchFamily="18" charset="0"/>
              </a:rPr>
              <a:t> may be removed </a:t>
            </a:r>
            <a:r>
              <a:rPr lang="en-US" sz="2400" dirty="0" smtClean="0">
                <a:latin typeface="Times New Roman" pitchFamily="18" charset="0"/>
                <a:cs typeface="Times New Roman" pitchFamily="18" charset="0"/>
              </a:rPr>
              <a:t>following the behavior (negative </a:t>
            </a:r>
            <a:r>
              <a:rPr lang="en-US" sz="2400" dirty="0">
                <a:latin typeface="Times New Roman" pitchFamily="18" charset="0"/>
                <a:cs typeface="Times New Roman" pitchFamily="18" charset="0"/>
              </a:rPr>
              <a:t>punishment). </a:t>
            </a:r>
          </a:p>
        </p:txBody>
      </p:sp>
    </p:spTree>
    <p:extLst>
      <p:ext uri="{BB962C8B-B14F-4D97-AF65-F5344CB8AC3E}">
        <p14:creationId xmlns:p14="http://schemas.microsoft.com/office/powerpoint/2010/main" val="243616398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r>
              <a:rPr lang="en-US" sz="2400" dirty="0">
                <a:solidFill>
                  <a:prstClr val="black"/>
                </a:solidFill>
                <a:latin typeface="Times New Roman" pitchFamily="18" charset="0"/>
                <a:cs typeface="Times New Roman" pitchFamily="18" charset="0"/>
              </a:rPr>
              <a:t>2. Operant conditioning</a:t>
            </a:r>
            <a:endParaRPr lang="en-US" dirty="0"/>
          </a:p>
        </p:txBody>
      </p:sp>
      <p:sp>
        <p:nvSpPr>
          <p:cNvPr id="3" name="Content Placeholder 2"/>
          <p:cNvSpPr>
            <a:spLocks noGrp="1"/>
          </p:cNvSpPr>
          <p:nvPr>
            <p:ph idx="1"/>
          </p:nvPr>
        </p:nvSpPr>
        <p:spPr>
          <a:xfrm>
            <a:off x="304800" y="685800"/>
            <a:ext cx="8610600" cy="5440363"/>
          </a:xfrm>
        </p:spPr>
        <p:txBody>
          <a:bodyPr>
            <a:normAutofit/>
          </a:bodyPr>
          <a:lstStyle/>
          <a:p>
            <a:pPr marL="0" indent="0">
              <a:buNone/>
            </a:pPr>
            <a:r>
              <a:rPr lang="en-US" sz="2400" dirty="0">
                <a:solidFill>
                  <a:srgbClr val="FF0000"/>
                </a:solidFill>
                <a:latin typeface="Times New Roman" pitchFamily="18" charset="0"/>
                <a:cs typeface="Times New Roman" pitchFamily="18" charset="0"/>
              </a:rPr>
              <a:t>The </a:t>
            </a:r>
            <a:r>
              <a:rPr lang="en-US" sz="2400" dirty="0" smtClean="0">
                <a:solidFill>
                  <a:srgbClr val="FF0000"/>
                </a:solidFill>
                <a:latin typeface="Times New Roman" pitchFamily="18" charset="0"/>
                <a:cs typeface="Times New Roman" pitchFamily="18" charset="0"/>
              </a:rPr>
              <a:t>Pros </a:t>
            </a:r>
            <a:r>
              <a:rPr lang="en-US" sz="2400" dirty="0">
                <a:solidFill>
                  <a:srgbClr val="FF0000"/>
                </a:solidFill>
                <a:latin typeface="Times New Roman" pitchFamily="18" charset="0"/>
                <a:cs typeface="Times New Roman" pitchFamily="18" charset="0"/>
              </a:rPr>
              <a:t>and Cons of Punishment </a:t>
            </a:r>
            <a:endParaRPr lang="en-US" sz="2400" dirty="0" smtClean="0">
              <a:solidFill>
                <a:srgbClr val="FF0000"/>
              </a:solidFill>
              <a:latin typeface="Times New Roman" pitchFamily="18" charset="0"/>
              <a:cs typeface="Times New Roman" pitchFamily="18" charset="0"/>
            </a:endParaRPr>
          </a:p>
          <a:p>
            <a:pPr algn="just">
              <a:buFont typeface="Wingdings" pitchFamily="2" charset="2"/>
              <a:buChar char="§"/>
            </a:pPr>
            <a:r>
              <a:rPr lang="en-US" sz="2400" dirty="0">
                <a:solidFill>
                  <a:srgbClr val="FF0000"/>
                </a:solidFill>
                <a:latin typeface="Times New Roman" pitchFamily="18" charset="0"/>
                <a:cs typeface="Times New Roman" pitchFamily="18" charset="0"/>
              </a:rPr>
              <a:t>Immediacy</a:t>
            </a:r>
            <a:r>
              <a:rPr lang="en-US" sz="2400" dirty="0">
                <a:latin typeface="Times New Roman" pitchFamily="18" charset="0"/>
                <a:cs typeface="Times New Roman" pitchFamily="18" charset="0"/>
              </a:rPr>
              <a:t> – When punishment follows immediately after the behavior to be punished. </a:t>
            </a:r>
            <a:endParaRPr lang="en-US" sz="2400" dirty="0" smtClean="0">
              <a:latin typeface="Times New Roman" pitchFamily="18" charset="0"/>
              <a:cs typeface="Times New Roman" pitchFamily="18" charset="0"/>
            </a:endParaRPr>
          </a:p>
          <a:p>
            <a:pPr algn="just">
              <a:buFont typeface="Wingdings" pitchFamily="2" charset="2"/>
              <a:buChar char="§"/>
            </a:pPr>
            <a:endParaRPr lang="en-US" sz="1800" dirty="0">
              <a:latin typeface="Times New Roman" pitchFamily="18" charset="0"/>
              <a:cs typeface="Times New Roman" pitchFamily="18" charset="0"/>
            </a:endParaRPr>
          </a:p>
          <a:p>
            <a:pPr algn="just">
              <a:buFont typeface="Wingdings" pitchFamily="2" charset="2"/>
              <a:buChar char="§"/>
            </a:pPr>
            <a:r>
              <a:rPr lang="en-US" sz="2400" dirty="0" smtClean="0">
                <a:solidFill>
                  <a:srgbClr val="FF0000"/>
                </a:solidFill>
                <a:latin typeface="Times New Roman" pitchFamily="18" charset="0"/>
                <a:cs typeface="Times New Roman" pitchFamily="18" charset="0"/>
              </a:rPr>
              <a:t>Consistency</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when punishment is inconsistent the behavior being punished is intermittently reinforced and therefore becomes resistant to extinction. </a:t>
            </a:r>
            <a:endParaRPr lang="en-US" sz="2400" dirty="0" smtClean="0">
              <a:latin typeface="Times New Roman" pitchFamily="18" charset="0"/>
              <a:cs typeface="Times New Roman" pitchFamily="18" charset="0"/>
            </a:endParaRPr>
          </a:p>
          <a:p>
            <a:pPr algn="just">
              <a:buFont typeface="Wingdings" pitchFamily="2" charset="2"/>
              <a:buChar char="§"/>
            </a:pPr>
            <a:endParaRPr lang="en-US" sz="1400" dirty="0">
              <a:latin typeface="Times New Roman" pitchFamily="18" charset="0"/>
              <a:cs typeface="Times New Roman" pitchFamily="18" charset="0"/>
            </a:endParaRPr>
          </a:p>
          <a:p>
            <a:pPr algn="just">
              <a:buFont typeface="Wingdings" pitchFamily="2" charset="2"/>
              <a:buChar char="§"/>
            </a:pPr>
            <a:r>
              <a:rPr lang="en-US" sz="2400" dirty="0" smtClean="0">
                <a:solidFill>
                  <a:srgbClr val="FF0000"/>
                </a:solidFill>
                <a:latin typeface="Times New Roman" pitchFamily="18" charset="0"/>
                <a:cs typeface="Times New Roman" pitchFamily="18" charset="0"/>
              </a:rPr>
              <a:t>Intensity</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In general terms severe punishments are more effective than mild ones. </a:t>
            </a:r>
            <a:endParaRPr lang="en-US" sz="2400" dirty="0" smtClean="0">
              <a:latin typeface="Times New Roman" pitchFamily="18" charset="0"/>
              <a:cs typeface="Times New Roman" pitchFamily="18" charset="0"/>
            </a:endParaRPr>
          </a:p>
          <a:p>
            <a:pPr marL="0" indent="0" algn="just">
              <a:buNone/>
            </a:pPr>
            <a:endParaRPr lang="en-US" sz="1800" dirty="0" smtClean="0">
              <a:latin typeface="Times New Roman" pitchFamily="18" charset="0"/>
              <a:cs typeface="Times New Roman" pitchFamily="18" charset="0"/>
            </a:endParaRPr>
          </a:p>
          <a:p>
            <a:pPr algn="just">
              <a:buFont typeface="Wingdings" pitchFamily="2" charset="2"/>
              <a:buChar char="q"/>
            </a:pPr>
            <a:r>
              <a:rPr lang="en-US" sz="2400" dirty="0" smtClean="0">
                <a:latin typeface="Times New Roman" pitchFamily="18" charset="0"/>
                <a:cs typeface="Times New Roman" pitchFamily="18" charset="0"/>
              </a:rPr>
              <a:t>However</a:t>
            </a:r>
            <a:r>
              <a:rPr lang="en-US" sz="2400" dirty="0">
                <a:latin typeface="Times New Roman" pitchFamily="18" charset="0"/>
                <a:cs typeface="Times New Roman" pitchFamily="18" charset="0"/>
              </a:rPr>
              <a:t>, there are studies that indicate that even less intense punishments are effective provided that they are applied immediately and consistently. </a:t>
            </a:r>
          </a:p>
        </p:txBody>
      </p:sp>
    </p:spTree>
    <p:extLst>
      <p:ext uri="{BB962C8B-B14F-4D97-AF65-F5344CB8AC3E}">
        <p14:creationId xmlns:p14="http://schemas.microsoft.com/office/powerpoint/2010/main" val="3726086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r>
              <a:rPr lang="en-US" sz="2400" dirty="0">
                <a:solidFill>
                  <a:prstClr val="black"/>
                </a:solidFill>
                <a:latin typeface="Times New Roman" pitchFamily="18" charset="0"/>
                <a:cs typeface="Times New Roman" pitchFamily="18" charset="0"/>
              </a:rPr>
              <a:t>2. Operant conditioning</a:t>
            </a:r>
            <a:endParaRPr lang="en-US" dirty="0"/>
          </a:p>
        </p:txBody>
      </p:sp>
      <p:sp>
        <p:nvSpPr>
          <p:cNvPr id="3" name="Content Placeholder 2"/>
          <p:cNvSpPr>
            <a:spLocks noGrp="1"/>
          </p:cNvSpPr>
          <p:nvPr>
            <p:ph idx="1"/>
          </p:nvPr>
        </p:nvSpPr>
        <p:spPr>
          <a:xfrm>
            <a:off x="457200" y="762000"/>
            <a:ext cx="8229600" cy="5364163"/>
          </a:xfrm>
        </p:spPr>
        <p:txBody>
          <a:bodyPr>
            <a:normAutofit/>
          </a:bodyPr>
          <a:lstStyle/>
          <a:p>
            <a:pPr marL="0" indent="0" algn="just">
              <a:buNone/>
            </a:pPr>
            <a:r>
              <a:rPr lang="en-US" sz="2400" dirty="0">
                <a:solidFill>
                  <a:srgbClr val="FF0000"/>
                </a:solidFill>
                <a:latin typeface="Times New Roman" pitchFamily="18" charset="0"/>
                <a:cs typeface="Times New Roman" pitchFamily="18" charset="0"/>
              </a:rPr>
              <a:t>However, </a:t>
            </a:r>
            <a:r>
              <a:rPr lang="en-US" sz="2400" dirty="0" smtClean="0">
                <a:solidFill>
                  <a:srgbClr val="FF0000"/>
                </a:solidFill>
                <a:latin typeface="Times New Roman" pitchFamily="18" charset="0"/>
                <a:cs typeface="Times New Roman" pitchFamily="18" charset="0"/>
              </a:rPr>
              <a:t>when </a:t>
            </a:r>
            <a:r>
              <a:rPr lang="en-US" sz="2400" dirty="0">
                <a:solidFill>
                  <a:srgbClr val="FF0000"/>
                </a:solidFill>
                <a:latin typeface="Times New Roman" pitchFamily="18" charset="0"/>
                <a:cs typeface="Times New Roman" pitchFamily="18" charset="0"/>
              </a:rPr>
              <a:t>punishment </a:t>
            </a:r>
            <a:r>
              <a:rPr lang="en-US" sz="2400" dirty="0" smtClean="0">
                <a:solidFill>
                  <a:srgbClr val="FF0000"/>
                </a:solidFill>
                <a:latin typeface="Times New Roman" pitchFamily="18" charset="0"/>
                <a:cs typeface="Times New Roman" pitchFamily="18" charset="0"/>
              </a:rPr>
              <a:t>fails</a:t>
            </a:r>
          </a:p>
          <a:p>
            <a:pPr marL="457200" indent="-457200" algn="just">
              <a:buAutoNum type="arabicPeriod"/>
            </a:pPr>
            <a:r>
              <a:rPr lang="en-US" sz="2400" dirty="0" smtClean="0">
                <a:latin typeface="Times New Roman" pitchFamily="18" charset="0"/>
                <a:cs typeface="Times New Roman" pitchFamily="18" charset="0"/>
              </a:rPr>
              <a:t>People </a:t>
            </a:r>
            <a:r>
              <a:rPr lang="en-US" sz="2400" dirty="0">
                <a:latin typeface="Times New Roman" pitchFamily="18" charset="0"/>
                <a:cs typeface="Times New Roman" pitchFamily="18" charset="0"/>
              </a:rPr>
              <a:t>often administer punishment inappropriately or </a:t>
            </a:r>
            <a:r>
              <a:rPr lang="en-US" sz="2400" dirty="0" smtClean="0">
                <a:latin typeface="Times New Roman" pitchFamily="18" charset="0"/>
                <a:cs typeface="Times New Roman" pitchFamily="18" charset="0"/>
              </a:rPr>
              <a:t>mindlessly</a:t>
            </a:r>
          </a:p>
          <a:p>
            <a:pPr marL="457200" indent="-457200" algn="just">
              <a:buAutoNum type="arabicPeriod"/>
            </a:pPr>
            <a:r>
              <a:rPr lang="en-US" sz="2400" dirty="0">
                <a:latin typeface="Times New Roman" pitchFamily="18" charset="0"/>
                <a:cs typeface="Times New Roman" pitchFamily="18" charset="0"/>
              </a:rPr>
              <a:t>The recipient of punishment often responds with anxiety, fear or </a:t>
            </a:r>
            <a:r>
              <a:rPr lang="en-US" sz="2400" dirty="0" smtClean="0">
                <a:latin typeface="Times New Roman" pitchFamily="18" charset="0"/>
                <a:cs typeface="Times New Roman" pitchFamily="18" charset="0"/>
              </a:rPr>
              <a:t>rage</a:t>
            </a:r>
          </a:p>
          <a:p>
            <a:pPr marL="457200" indent="-457200" algn="just">
              <a:buAutoNum type="arabicPeriod"/>
            </a:pPr>
            <a:r>
              <a:rPr lang="en-US" sz="2400" dirty="0">
                <a:latin typeface="Times New Roman" pitchFamily="18" charset="0"/>
                <a:cs typeface="Times New Roman" pitchFamily="18" charset="0"/>
              </a:rPr>
              <a:t>The effectiveness of punishment is often temporary, depending heavily on the presence of the punishing person or circumstances </a:t>
            </a:r>
            <a:endParaRPr lang="en-US" sz="2400" dirty="0" smtClean="0">
              <a:latin typeface="Times New Roman" pitchFamily="18" charset="0"/>
              <a:cs typeface="Times New Roman" pitchFamily="18" charset="0"/>
            </a:endParaRPr>
          </a:p>
          <a:p>
            <a:pPr marL="457200" indent="-457200" algn="just">
              <a:buAutoNum type="arabicPeriod"/>
            </a:pPr>
            <a:r>
              <a:rPr lang="en-US" sz="2400" dirty="0">
                <a:latin typeface="Times New Roman" pitchFamily="18" charset="0"/>
                <a:cs typeface="Times New Roman" pitchFamily="18" charset="0"/>
              </a:rPr>
              <a:t>Most behavior is hard to punish </a:t>
            </a:r>
            <a:r>
              <a:rPr lang="en-US" sz="2400" dirty="0" smtClean="0">
                <a:latin typeface="Times New Roman" pitchFamily="18" charset="0"/>
                <a:cs typeface="Times New Roman" pitchFamily="18" charset="0"/>
              </a:rPr>
              <a:t>immediately</a:t>
            </a:r>
          </a:p>
          <a:p>
            <a:pPr marL="0" indent="0" algn="just">
              <a:buNone/>
            </a:pPr>
            <a:endParaRPr lang="en-US" sz="1800" dirty="0" smtClean="0">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5. Punishment </a:t>
            </a:r>
            <a:r>
              <a:rPr lang="en-US" sz="2400" dirty="0">
                <a:latin typeface="Times New Roman" pitchFamily="18" charset="0"/>
                <a:cs typeface="Times New Roman" pitchFamily="18" charset="0"/>
              </a:rPr>
              <a:t>conveys little information. An action intended to punish may instead be reinforcing because it brings attention</a:t>
            </a:r>
          </a:p>
        </p:txBody>
      </p:sp>
    </p:spTree>
    <p:extLst>
      <p:ext uri="{BB962C8B-B14F-4D97-AF65-F5344CB8AC3E}">
        <p14:creationId xmlns:p14="http://schemas.microsoft.com/office/powerpoint/2010/main" val="12898606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lstStyle/>
          <a:p>
            <a:r>
              <a:rPr lang="en-US" sz="2400" dirty="0">
                <a:solidFill>
                  <a:prstClr val="black"/>
                </a:solidFill>
                <a:latin typeface="Times New Roman" pitchFamily="18" charset="0"/>
                <a:cs typeface="Times New Roman" pitchFamily="18" charset="0"/>
              </a:rPr>
              <a:t>2. Operant conditioning</a:t>
            </a:r>
            <a:endParaRPr lang="en-US" dirty="0"/>
          </a:p>
        </p:txBody>
      </p:sp>
      <p:sp>
        <p:nvSpPr>
          <p:cNvPr id="3" name="Content Placeholder 2"/>
          <p:cNvSpPr>
            <a:spLocks noGrp="1"/>
          </p:cNvSpPr>
          <p:nvPr>
            <p:ph idx="1"/>
          </p:nvPr>
        </p:nvSpPr>
        <p:spPr>
          <a:xfrm>
            <a:off x="457200" y="609600"/>
            <a:ext cx="8534400" cy="5516563"/>
          </a:xfrm>
        </p:spPr>
        <p:txBody>
          <a:bodyPr>
            <a:normAutofit fontScale="85000" lnSpcReduction="10000"/>
          </a:bodyPr>
          <a:lstStyle/>
          <a:p>
            <a:pPr marL="0" indent="0" algn="just">
              <a:lnSpc>
                <a:spcPct val="150000"/>
              </a:lnSpc>
              <a:buNone/>
            </a:pPr>
            <a:r>
              <a:rPr lang="en-US" sz="2400" dirty="0">
                <a:solidFill>
                  <a:srgbClr val="FF0000"/>
                </a:solidFill>
                <a:latin typeface="Times New Roman" pitchFamily="18" charset="0"/>
                <a:cs typeface="Times New Roman" pitchFamily="18" charset="0"/>
              </a:rPr>
              <a:t>Shaping </a:t>
            </a:r>
            <a:endParaRPr lang="en-US" sz="2400" dirty="0" smtClean="0">
              <a:solidFill>
                <a:srgbClr val="FF0000"/>
              </a:solidFill>
              <a:latin typeface="Times New Roman" pitchFamily="18" charset="0"/>
              <a:cs typeface="Times New Roman" pitchFamily="18" charset="0"/>
            </a:endParaRPr>
          </a:p>
          <a:p>
            <a:pPr algn="just">
              <a:lnSpc>
                <a:spcPct val="150000"/>
              </a:lnSpc>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 response to be reinforced, it must first occur. But, suppose you </a:t>
            </a:r>
            <a:r>
              <a:rPr lang="en-US" sz="2400" dirty="0" smtClean="0">
                <a:latin typeface="Times New Roman" pitchFamily="18" charset="0"/>
                <a:cs typeface="Times New Roman" pitchFamily="18" charset="0"/>
              </a:rPr>
              <a:t>want to </a:t>
            </a:r>
            <a:r>
              <a:rPr lang="en-US" sz="2400" dirty="0">
                <a:latin typeface="Times New Roman" pitchFamily="18" charset="0"/>
                <a:cs typeface="Times New Roman" pitchFamily="18" charset="0"/>
              </a:rPr>
              <a:t>train a child to use a knife and a fork properly. Such behaviors, and most others in everyday life, have almost no probability of appearing spontaneously. </a:t>
            </a:r>
            <a:endParaRPr lang="en-US" sz="2400" dirty="0" smtClean="0">
              <a:latin typeface="Times New Roman" pitchFamily="18" charset="0"/>
              <a:cs typeface="Times New Roman" pitchFamily="18" charset="0"/>
            </a:endParaRPr>
          </a:p>
          <a:p>
            <a:pPr algn="just">
              <a:lnSpc>
                <a:spcPct val="150000"/>
              </a:lnSpc>
            </a:pPr>
            <a:r>
              <a:rPr lang="en-US" sz="2400" dirty="0">
                <a:latin typeface="Times New Roman" pitchFamily="18" charset="0"/>
                <a:cs typeface="Times New Roman" pitchFamily="18" charset="0"/>
              </a:rPr>
              <a:t>The operant solution for this is shaping. </a:t>
            </a:r>
            <a:endParaRPr lang="en-US" sz="2400" dirty="0" smtClean="0">
              <a:latin typeface="Times New Roman" pitchFamily="18" charset="0"/>
              <a:cs typeface="Times New Roman" pitchFamily="18" charset="0"/>
            </a:endParaRPr>
          </a:p>
          <a:p>
            <a:pPr algn="just">
              <a:lnSpc>
                <a:spcPct val="150000"/>
              </a:lnSpc>
            </a:pPr>
            <a:r>
              <a:rPr lang="en-US" sz="2400" dirty="0" smtClean="0">
                <a:solidFill>
                  <a:srgbClr val="FF0000"/>
                </a:solidFill>
                <a:latin typeface="Times New Roman" pitchFamily="18" charset="0"/>
                <a:cs typeface="Times New Roman" pitchFamily="18" charset="0"/>
              </a:rPr>
              <a:t>Shaping</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is an operant conditioning procedure in which successive approximations of a desired response are reinforced. In shaping you start by reinforcing a tendency in the right direction. Then you gradually require responses that are more and more similar to the final desired response. The responses that you reinforce on the way to the final one are called successive approximations. </a:t>
            </a:r>
          </a:p>
        </p:txBody>
      </p:sp>
    </p:spTree>
    <p:extLst>
      <p:ext uri="{BB962C8B-B14F-4D97-AF65-F5344CB8AC3E}">
        <p14:creationId xmlns:p14="http://schemas.microsoft.com/office/powerpoint/2010/main" val="1753215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a:bodyPr>
          <a:lstStyle/>
          <a:p>
            <a:r>
              <a:rPr lang="en-US" sz="2400" dirty="0">
                <a:solidFill>
                  <a:prstClr val="black"/>
                </a:solidFill>
                <a:latin typeface="Times New Roman" pitchFamily="18" charset="0"/>
                <a:cs typeface="Times New Roman" pitchFamily="18" charset="0"/>
              </a:rPr>
              <a:t>2. Operant conditioning</a:t>
            </a:r>
            <a:endParaRPr lang="en-US" sz="2400" dirty="0"/>
          </a:p>
        </p:txBody>
      </p:sp>
      <p:sp>
        <p:nvSpPr>
          <p:cNvPr id="3" name="Content Placeholder 2"/>
          <p:cNvSpPr>
            <a:spLocks noGrp="1"/>
          </p:cNvSpPr>
          <p:nvPr>
            <p:ph idx="1"/>
          </p:nvPr>
        </p:nvSpPr>
        <p:spPr>
          <a:xfrm>
            <a:off x="457200" y="685800"/>
            <a:ext cx="8382000" cy="5440363"/>
          </a:xfrm>
        </p:spPr>
        <p:txBody>
          <a:bodyPr>
            <a:normAutofit/>
          </a:bodyPr>
          <a:lstStyle/>
          <a:p>
            <a:pPr marL="0" indent="0">
              <a:lnSpc>
                <a:spcPct val="150000"/>
              </a:lnSpc>
              <a:buNone/>
            </a:pPr>
            <a:r>
              <a:rPr lang="en-US" sz="2400" dirty="0">
                <a:solidFill>
                  <a:srgbClr val="FF0000"/>
                </a:solidFill>
                <a:ea typeface="+mj-ea"/>
                <a:cs typeface="+mj-cs"/>
              </a:rPr>
              <a:t>Applications of operant conditioning </a:t>
            </a:r>
            <a:r>
              <a:rPr lang="en-US" sz="2400" dirty="0" smtClean="0">
                <a:solidFill>
                  <a:srgbClr val="FF0000"/>
                </a:solidFill>
                <a:ea typeface="+mj-ea"/>
                <a:cs typeface="+mj-cs"/>
              </a:rPr>
              <a:t> ( reading assignment) </a:t>
            </a:r>
            <a:endParaRPr lang="en-US" sz="2400" dirty="0">
              <a:solidFill>
                <a:srgbClr val="FF0000"/>
              </a:solidFill>
              <a:latin typeface="Times New Roman" pitchFamily="18" charset="0"/>
              <a:cs typeface="Times New Roman" pitchFamily="18" charset="0"/>
            </a:endParaRPr>
          </a:p>
          <a:p>
            <a:pPr marL="514350" indent="-514350">
              <a:lnSpc>
                <a:spcPct val="150000"/>
              </a:lnSpc>
              <a:buAutoNum type="arabicPeriod"/>
            </a:pPr>
            <a:r>
              <a:rPr lang="en-US" sz="2400" dirty="0" smtClean="0">
                <a:latin typeface="Times New Roman" pitchFamily="18" charset="0"/>
                <a:cs typeface="Times New Roman" pitchFamily="18" charset="0"/>
              </a:rPr>
              <a:t>Conditioning  study  behavior</a:t>
            </a:r>
          </a:p>
          <a:p>
            <a:pPr marL="514350" indent="-514350">
              <a:lnSpc>
                <a:spcPct val="150000"/>
              </a:lnSpc>
              <a:buAutoNum type="arabicPeriod"/>
            </a:pPr>
            <a:r>
              <a:rPr lang="en-US" sz="2400" dirty="0" smtClean="0">
                <a:latin typeface="Times New Roman" pitchFamily="18" charset="0"/>
                <a:cs typeface="Times New Roman" pitchFamily="18" charset="0"/>
              </a:rPr>
              <a:t>Conditioning  and  classroom  behavior</a:t>
            </a:r>
          </a:p>
          <a:p>
            <a:pPr marL="514350" indent="-514350">
              <a:lnSpc>
                <a:spcPct val="150000"/>
              </a:lnSpc>
              <a:buAutoNum type="arabicPeriod"/>
            </a:pPr>
            <a:r>
              <a:rPr lang="en-US" sz="2400" dirty="0" smtClean="0">
                <a:latin typeface="Times New Roman" pitchFamily="18" charset="0"/>
                <a:cs typeface="Times New Roman" pitchFamily="18" charset="0"/>
              </a:rPr>
              <a:t>Managing Problem Behavior</a:t>
            </a:r>
          </a:p>
          <a:p>
            <a:pPr marL="514350" indent="-514350">
              <a:lnSpc>
                <a:spcPct val="150000"/>
              </a:lnSpc>
              <a:buAutoNum type="arabicPeriod"/>
            </a:pPr>
            <a:r>
              <a:rPr lang="en-US" sz="2400" dirty="0" smtClean="0">
                <a:latin typeface="Times New Roman" pitchFamily="18" charset="0"/>
                <a:cs typeface="Times New Roman" pitchFamily="18" charset="0"/>
              </a:rPr>
              <a:t>Dealing  with  anxieties  through  conditioning</a:t>
            </a:r>
          </a:p>
          <a:p>
            <a:pPr marL="514350" indent="-514350">
              <a:lnSpc>
                <a:spcPct val="150000"/>
              </a:lnSpc>
              <a:buAutoNum type="arabicPeriod"/>
            </a:pPr>
            <a:r>
              <a:rPr lang="en-US" sz="2400" dirty="0" smtClean="0">
                <a:latin typeface="Times New Roman" pitchFamily="18" charset="0"/>
                <a:cs typeface="Times New Roman" pitchFamily="18" charset="0"/>
              </a:rPr>
              <a:t>Conditioning  group behavior</a:t>
            </a:r>
          </a:p>
          <a:p>
            <a:pPr marL="514350" indent="-514350">
              <a:lnSpc>
                <a:spcPct val="150000"/>
              </a:lnSpc>
              <a:buAutoNum type="arabicPeriod"/>
            </a:pPr>
            <a:r>
              <a:rPr lang="en-US" sz="2400" dirty="0" smtClean="0">
                <a:latin typeface="Times New Roman" pitchFamily="18" charset="0"/>
                <a:cs typeface="Times New Roman" pitchFamily="18" charset="0"/>
              </a:rPr>
              <a:t>Conditioning and Cognitive Processes</a:t>
            </a:r>
          </a:p>
          <a:p>
            <a:pPr marL="514350" indent="-514350">
              <a:lnSpc>
                <a:spcPct val="150000"/>
              </a:lnSpc>
              <a:buAutoNum type="arabicPeriod"/>
            </a:pPr>
            <a:r>
              <a:rPr lang="en-US" sz="2400" dirty="0" smtClean="0">
                <a:latin typeface="Times New Roman" pitchFamily="18" charset="0"/>
                <a:cs typeface="Times New Roman" pitchFamily="18" charset="0"/>
              </a:rPr>
              <a:t>Shaping  Complex  Behavior</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a:bodyPr>
          <a:lstStyle/>
          <a:p>
            <a:r>
              <a:rPr lang="en-US" sz="2400" dirty="0" smtClean="0">
                <a:latin typeface="Times New Roman" pitchFamily="18" charset="0"/>
                <a:cs typeface="Times New Roman" pitchFamily="18" charset="0"/>
              </a:rPr>
              <a:t>Chapter 3: learning </a:t>
            </a:r>
            <a:endParaRPr lang="en-US" sz="2400" dirty="0">
              <a:latin typeface="Times New Roman" pitchFamily="18" charset="0"/>
              <a:cs typeface="Times New Roman" pitchFamily="18" charset="0"/>
            </a:endParaRPr>
          </a:p>
        </p:txBody>
      </p:sp>
      <p:sp>
        <p:nvSpPr>
          <p:cNvPr id="3" name="Content Placeholder 2"/>
          <p:cNvSpPr>
            <a:spLocks noGrp="1"/>
          </p:cNvSpPr>
          <p:nvPr>
            <p:ph idx="1"/>
          </p:nvPr>
        </p:nvSpPr>
        <p:spPr>
          <a:xfrm>
            <a:off x="152400" y="685800"/>
            <a:ext cx="8839200" cy="5135563"/>
          </a:xfrm>
        </p:spPr>
        <p:txBody>
          <a:bodyPr/>
          <a:lstStyle/>
          <a:p>
            <a:pPr>
              <a:buNone/>
            </a:pPr>
            <a:r>
              <a:rPr lang="en-US" dirty="0"/>
              <a:t> </a:t>
            </a:r>
            <a:r>
              <a:rPr lang="en-US" sz="2400" dirty="0">
                <a:solidFill>
                  <a:srgbClr val="FF0000"/>
                </a:solidFill>
                <a:latin typeface="Times New Roman" pitchFamily="18" charset="0"/>
                <a:cs typeface="Times New Roman" pitchFamily="18" charset="0"/>
              </a:rPr>
              <a:t>Social Learning Theory (observational learning) theory </a:t>
            </a:r>
            <a:endParaRPr lang="en-US" sz="2400" dirty="0" smtClean="0">
              <a:solidFill>
                <a:srgbClr val="FF0000"/>
              </a:solidFill>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lgn="just">
              <a:lnSpc>
                <a:spcPct val="150000"/>
              </a:lnSpc>
              <a:buFont typeface="Wingdings" pitchFamily="2" charset="2"/>
              <a:buChar char="§"/>
            </a:pPr>
            <a:r>
              <a:rPr lang="en-US" sz="2400" dirty="0" smtClean="0">
                <a:latin typeface="Times New Roman" pitchFamily="18" charset="0"/>
                <a:cs typeface="Times New Roman" pitchFamily="18" charset="0"/>
              </a:rPr>
              <a:t>According to Bandura</a:t>
            </a:r>
            <a:r>
              <a:rPr lang="en-US" sz="2400" dirty="0">
                <a:latin typeface="Times New Roman" pitchFamily="18" charset="0"/>
                <a:cs typeface="Times New Roman" pitchFamily="18" charset="0"/>
              </a:rPr>
              <a:t>, a major part of human learning consists of observational learning, which is learning by watching the behavior of another person, or </a:t>
            </a:r>
            <a:r>
              <a:rPr lang="en-US" sz="2400" dirty="0" smtClean="0">
                <a:latin typeface="Times New Roman" pitchFamily="18" charset="0"/>
                <a:cs typeface="Times New Roman" pitchFamily="18" charset="0"/>
              </a:rPr>
              <a:t> the model</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lnSpc>
                <a:spcPct val="150000"/>
              </a:lnSpc>
              <a:buFont typeface="Wingdings" pitchFamily="2" charset="2"/>
              <a:buChar char="§"/>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of its reliance on observation of </a:t>
            </a:r>
            <a:r>
              <a:rPr lang="en-US" sz="2400" dirty="0" smtClean="0">
                <a:latin typeface="Times New Roman" pitchFamily="18" charset="0"/>
                <a:cs typeface="Times New Roman" pitchFamily="18" charset="0"/>
              </a:rPr>
              <a:t>others, a </a:t>
            </a:r>
            <a:r>
              <a:rPr lang="en-US" sz="2400" dirty="0">
                <a:latin typeface="Times New Roman" pitchFamily="18" charset="0"/>
                <a:cs typeface="Times New Roman" pitchFamily="18" charset="0"/>
              </a:rPr>
              <a:t>social </a:t>
            </a:r>
            <a:r>
              <a:rPr lang="en-US" sz="2400" dirty="0" smtClean="0">
                <a:latin typeface="Times New Roman" pitchFamily="18" charset="0"/>
                <a:cs typeface="Times New Roman" pitchFamily="18" charset="0"/>
              </a:rPr>
              <a:t>phenomenon; the </a:t>
            </a:r>
            <a:r>
              <a:rPr lang="en-US" sz="2400" dirty="0">
                <a:latin typeface="Times New Roman" pitchFamily="18" charset="0"/>
                <a:cs typeface="Times New Roman" pitchFamily="18" charset="0"/>
              </a:rPr>
              <a:t>perspective taken by Bandura is often referred to as a social cognitive approach to learning (Bandura, 1999, 2004).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ALBERT BANDURA&#10;“..most learning is gained by people’s perception and thinking about&#10;what they experience. They learn by co..."/>
          <p:cNvPicPr>
            <a:picLocks noChangeAspect="1" noChangeArrowheads="1"/>
          </p:cNvPicPr>
          <p:nvPr/>
        </p:nvPicPr>
        <p:blipFill>
          <a:blip r:embed="rId2"/>
          <a:srcRect/>
          <a:stretch>
            <a:fillRect/>
          </a:stretch>
        </p:blipFill>
        <p:spPr bwMode="auto">
          <a:xfrm>
            <a:off x="0" y="533400"/>
            <a:ext cx="9144000" cy="6096000"/>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r>
              <a:rPr lang="en-US" sz="2400" dirty="0">
                <a:solidFill>
                  <a:prstClr val="black"/>
                </a:solidFill>
                <a:latin typeface="Times New Roman" pitchFamily="18" charset="0"/>
                <a:cs typeface="Times New Roman" pitchFamily="18" charset="0"/>
              </a:rPr>
              <a:t>Chapter 3: learning </a:t>
            </a:r>
            <a:endParaRPr lang="en-US" dirty="0"/>
          </a:p>
        </p:txBody>
      </p:sp>
      <p:sp>
        <p:nvSpPr>
          <p:cNvPr id="3" name="Content Placeholder 2"/>
          <p:cNvSpPr>
            <a:spLocks noGrp="1"/>
          </p:cNvSpPr>
          <p:nvPr>
            <p:ph idx="1"/>
          </p:nvPr>
        </p:nvSpPr>
        <p:spPr>
          <a:xfrm>
            <a:off x="304800" y="838200"/>
            <a:ext cx="8382000" cy="4648200"/>
          </a:xfrm>
        </p:spPr>
        <p:txBody>
          <a:bodyPr>
            <a:noAutofit/>
          </a:bodyPr>
          <a:lstStyle/>
          <a:p>
            <a:pPr algn="just">
              <a:buFont typeface="Wingdings" pitchFamily="2" charset="2"/>
              <a:buChar char="Ø"/>
            </a:pPr>
            <a:r>
              <a:rPr lang="en-US" sz="2400" dirty="0">
                <a:latin typeface="Times New Roman" pitchFamily="18" charset="0"/>
                <a:cs typeface="Times New Roman" pitchFamily="18" charset="0"/>
              </a:rPr>
              <a:t>Bandura identifies three forms of reinforcement that can encourage observational learning</a:t>
            </a:r>
            <a:r>
              <a:rPr lang="en-US" sz="2400" dirty="0" smtClean="0">
                <a:latin typeface="Times New Roman" pitchFamily="18" charset="0"/>
                <a:cs typeface="Times New Roman" pitchFamily="18" charset="0"/>
              </a:rPr>
              <a:t>.</a:t>
            </a:r>
          </a:p>
          <a:p>
            <a:pPr marL="0" indent="0" algn="just">
              <a:buNone/>
            </a:pPr>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direct reinforcement </a:t>
            </a:r>
            <a:endParaRPr lang="en-US" sz="2400" dirty="0">
              <a:solidFill>
                <a:srgbClr val="FF0000"/>
              </a:solidFill>
              <a:latin typeface="Times New Roman" pitchFamily="18" charset="0"/>
              <a:cs typeface="Times New Roman" pitchFamily="18" charset="0"/>
            </a:endParaRPr>
          </a:p>
          <a:p>
            <a:pPr marL="0" indent="0" algn="just">
              <a:buNone/>
            </a:pPr>
            <a:endParaRPr lang="en-US" sz="2400" dirty="0">
              <a:solidFill>
                <a:srgbClr val="FF0000"/>
              </a:solidFill>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 vicarious </a:t>
            </a:r>
            <a:r>
              <a:rPr lang="en-US" sz="2400" dirty="0">
                <a:solidFill>
                  <a:srgbClr val="FF0000"/>
                </a:solidFill>
                <a:latin typeface="Times New Roman" pitchFamily="18" charset="0"/>
                <a:cs typeface="Times New Roman" pitchFamily="18" charset="0"/>
              </a:rPr>
              <a:t>reinforcement </a:t>
            </a:r>
            <a:r>
              <a:rPr lang="en-US" sz="2400" dirty="0" smtClean="0">
                <a:solidFill>
                  <a:srgbClr val="FF0000"/>
                </a:solidFill>
                <a:latin typeface="Times New Roman" pitchFamily="18" charset="0"/>
                <a:cs typeface="Times New Roman" pitchFamily="18" charset="0"/>
              </a:rPr>
              <a:t>– not direct </a:t>
            </a:r>
            <a:r>
              <a:rPr lang="en-US" sz="2400" dirty="0" smtClean="0">
                <a:solidFill>
                  <a:srgbClr val="FF0000"/>
                </a:solidFill>
                <a:latin typeface="Times New Roman" pitchFamily="18" charset="0"/>
                <a:cs typeface="Times New Roman" pitchFamily="18" charset="0"/>
              </a:rPr>
              <a:t>or indirect </a:t>
            </a:r>
          </a:p>
          <a:p>
            <a:pPr marL="0" indent="0" algn="just">
              <a:buNone/>
            </a:pPr>
            <a:endParaRPr lang="en-US" sz="2400" dirty="0" smtClean="0">
              <a:solidFill>
                <a:srgbClr val="FF0000"/>
              </a:solidFill>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self-reinforcement, </a:t>
            </a:r>
            <a:r>
              <a:rPr lang="en-US" sz="2400" dirty="0">
                <a:solidFill>
                  <a:srgbClr val="FF0000"/>
                </a:solidFill>
                <a:latin typeface="Times New Roman" pitchFamily="18" charset="0"/>
                <a:cs typeface="Times New Roman" pitchFamily="18" charset="0"/>
              </a:rPr>
              <a:t>or </a:t>
            </a:r>
            <a:r>
              <a:rPr lang="en-US" sz="2400" dirty="0" smtClean="0">
                <a:solidFill>
                  <a:srgbClr val="FF0000"/>
                </a:solidFill>
                <a:latin typeface="Times New Roman" pitchFamily="18" charset="0"/>
                <a:cs typeface="Times New Roman" pitchFamily="18" charset="0"/>
              </a:rPr>
              <a:t>controlling  </a:t>
            </a:r>
          </a:p>
          <a:p>
            <a:pPr marL="0" indent="0" algn="just">
              <a:buNone/>
            </a:pPr>
            <a:endParaRPr lang="en-US" sz="2400" dirty="0" smtClean="0">
              <a:solidFill>
                <a:srgbClr val="FF0000"/>
              </a:solidFill>
              <a:latin typeface="Times New Roman" pitchFamily="18" charset="0"/>
              <a:cs typeface="Times New Roman" pitchFamily="18" charset="0"/>
            </a:endParaRPr>
          </a:p>
          <a:p>
            <a:pPr marL="0" indent="0" algn="just">
              <a:buNone/>
            </a:pPr>
            <a:endParaRPr lang="en-US" sz="24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995253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sz="2400" dirty="0">
                <a:solidFill>
                  <a:prstClr val="black"/>
                </a:solidFill>
                <a:latin typeface="Times New Roman" pitchFamily="18" charset="0"/>
                <a:cs typeface="Times New Roman" pitchFamily="18" charset="0"/>
              </a:rPr>
              <a:t>Chapter 3: learning </a:t>
            </a:r>
            <a:endParaRPr lang="en-US" dirty="0"/>
          </a:p>
        </p:txBody>
      </p:sp>
      <p:sp>
        <p:nvSpPr>
          <p:cNvPr id="3" name="Content Placeholder 2"/>
          <p:cNvSpPr>
            <a:spLocks noGrp="1"/>
          </p:cNvSpPr>
          <p:nvPr>
            <p:ph idx="1"/>
          </p:nvPr>
        </p:nvSpPr>
        <p:spPr>
          <a:xfrm>
            <a:off x="457200" y="685800"/>
            <a:ext cx="8610600" cy="5440363"/>
          </a:xfrm>
        </p:spPr>
        <p:txBody>
          <a:bodyPr>
            <a:noAutofit/>
          </a:bodyPr>
          <a:lstStyle/>
          <a:p>
            <a:pPr marL="0" indent="0" algn="just">
              <a:buNone/>
            </a:pPr>
            <a:r>
              <a:rPr lang="en-US" sz="2400" dirty="0" smtClean="0">
                <a:latin typeface="Times New Roman" pitchFamily="18" charset="0"/>
                <a:cs typeface="Times New Roman" pitchFamily="18" charset="0"/>
              </a:rPr>
              <a:t> </a:t>
            </a:r>
            <a:r>
              <a:rPr lang="en-US" sz="2400" dirty="0" smtClean="0">
                <a:solidFill>
                  <a:srgbClr val="FF0000"/>
                </a:solidFill>
                <a:latin typeface="Times New Roman" pitchFamily="18" charset="0"/>
                <a:cs typeface="Times New Roman" pitchFamily="18" charset="0"/>
              </a:rPr>
              <a:t>4 conditions of  the of the modeling process </a:t>
            </a:r>
            <a:endParaRPr lang="en-US" sz="2400" dirty="0" smtClean="0">
              <a:solidFill>
                <a:srgbClr val="FF0000"/>
              </a:solidFill>
              <a:latin typeface="Times New Roman" pitchFamily="18" charset="0"/>
              <a:cs typeface="Times New Roman" pitchFamily="18" charset="0"/>
            </a:endParaRPr>
          </a:p>
          <a:p>
            <a:pPr marL="0" indent="0" algn="just">
              <a:buNone/>
            </a:pPr>
            <a:endParaRPr lang="en-US" sz="2400" dirty="0" smtClean="0">
              <a:latin typeface="Times New Roman" pitchFamily="18" charset="0"/>
              <a:cs typeface="Times New Roman" pitchFamily="18" charset="0"/>
            </a:endParaRPr>
          </a:p>
          <a:p>
            <a:pPr marL="457200" indent="-457200" algn="just">
              <a:buAutoNum type="arabicPeriod"/>
            </a:pPr>
            <a:r>
              <a:rPr lang="en-US" sz="2400" dirty="0" smtClean="0">
                <a:latin typeface="Times New Roman" pitchFamily="18" charset="0"/>
                <a:cs typeface="Times New Roman" pitchFamily="18" charset="0"/>
              </a:rPr>
              <a:t>Attention </a:t>
            </a:r>
            <a:endParaRPr lang="en-US" sz="2400" dirty="0" smtClean="0">
              <a:latin typeface="Times New Roman" pitchFamily="18" charset="0"/>
              <a:cs typeface="Times New Roman" pitchFamily="18" charset="0"/>
            </a:endParaRPr>
          </a:p>
          <a:p>
            <a:pPr marL="0" indent="0" algn="just">
              <a:buNone/>
            </a:pPr>
            <a:endParaRPr lang="en-US" sz="2400" dirty="0" smtClean="0">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2</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Retention-  </a:t>
            </a:r>
            <a:r>
              <a:rPr lang="en-US" sz="2400" dirty="0" smtClean="0">
                <a:latin typeface="Times New Roman" pitchFamily="18" charset="0"/>
                <a:cs typeface="Times New Roman" pitchFamily="18" charset="0"/>
              </a:rPr>
              <a:t>remembering  the observed  behavior </a:t>
            </a:r>
          </a:p>
          <a:p>
            <a:pPr marL="0" indent="0" algn="just">
              <a:buNone/>
            </a:pPr>
            <a:endParaRPr lang="en-US" sz="2400" dirty="0" smtClean="0">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3</a:t>
            </a:r>
            <a:r>
              <a:rPr lang="en-US" sz="2400" dirty="0">
                <a:latin typeface="Times New Roman" pitchFamily="18" charset="0"/>
                <a:cs typeface="Times New Roman" pitchFamily="18" charset="0"/>
              </a:rPr>
              <a:t>. Motor </a:t>
            </a:r>
            <a:r>
              <a:rPr lang="en-US" sz="2400" dirty="0" smtClean="0">
                <a:latin typeface="Times New Roman" pitchFamily="18" charset="0"/>
                <a:cs typeface="Times New Roman" pitchFamily="18" charset="0"/>
              </a:rPr>
              <a:t>reproduction- demonstrated </a:t>
            </a:r>
          </a:p>
          <a:p>
            <a:pPr marL="0" indent="0" algn="just">
              <a:buNone/>
            </a:pPr>
            <a:r>
              <a:rPr lang="en-US"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0" indent="0" algn="just">
              <a:buNone/>
            </a:pPr>
            <a:endParaRPr lang="en-US" sz="2400" dirty="0" smtClean="0">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4</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Motivation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approval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950390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487362"/>
          </a:xfrm>
        </p:spPr>
        <p:txBody>
          <a:bodyPr>
            <a:normAutofit/>
          </a:bodyPr>
          <a:lstStyle/>
          <a:p>
            <a:r>
              <a:rPr lang="en-US" sz="2400" dirty="0">
                <a:solidFill>
                  <a:prstClr val="black"/>
                </a:solidFill>
                <a:latin typeface="Times New Roman" pitchFamily="18" charset="0"/>
                <a:cs typeface="Times New Roman" pitchFamily="18" charset="0"/>
              </a:rPr>
              <a:t>Chapter 3: learning </a:t>
            </a:r>
            <a:endParaRPr lang="en-US" sz="2400" dirty="0">
              <a:latin typeface="Times New Roman" pitchFamily="18" charset="0"/>
              <a:cs typeface="Times New Roman" pitchFamily="18" charset="0"/>
            </a:endParaRPr>
          </a:p>
        </p:txBody>
      </p:sp>
      <p:sp>
        <p:nvSpPr>
          <p:cNvPr id="3" name="Content Placeholder 2"/>
          <p:cNvSpPr>
            <a:spLocks noGrp="1"/>
          </p:cNvSpPr>
          <p:nvPr>
            <p:ph idx="1"/>
          </p:nvPr>
        </p:nvSpPr>
        <p:spPr>
          <a:xfrm>
            <a:off x="304800" y="762000"/>
            <a:ext cx="8686800" cy="4678363"/>
          </a:xfrm>
        </p:spPr>
        <p:txBody>
          <a:bodyPr>
            <a:normAutofit fontScale="92500"/>
          </a:bodyPr>
          <a:lstStyle/>
          <a:p>
            <a:pPr algn="just">
              <a:lnSpc>
                <a:spcPct val="160000"/>
              </a:lnSpc>
              <a:buNone/>
            </a:pPr>
            <a:r>
              <a:rPr lang="en-US" sz="2400" dirty="0" smtClean="0">
                <a:solidFill>
                  <a:srgbClr val="FF0000"/>
                </a:solidFill>
                <a:latin typeface="Times New Roman" pitchFamily="18" charset="0"/>
                <a:ea typeface="+mj-ea"/>
                <a:cs typeface="Times New Roman" pitchFamily="18" charset="0"/>
              </a:rPr>
              <a:t>Classroom </a:t>
            </a:r>
            <a:r>
              <a:rPr lang="en-US" sz="2400" dirty="0" smtClean="0">
                <a:solidFill>
                  <a:srgbClr val="FF0000"/>
                </a:solidFill>
                <a:latin typeface="Times New Roman" pitchFamily="18" charset="0"/>
                <a:ea typeface="+mj-ea"/>
                <a:cs typeface="Times New Roman" pitchFamily="18" charset="0"/>
              </a:rPr>
              <a:t>implications ( reading  assignment ) </a:t>
            </a:r>
            <a:endParaRPr lang="en-US" sz="2400" dirty="0" smtClean="0">
              <a:solidFill>
                <a:srgbClr val="FF0000"/>
              </a:solidFill>
              <a:latin typeface="Times New Roman" pitchFamily="18" charset="0"/>
              <a:cs typeface="Times New Roman" pitchFamily="18" charset="0"/>
            </a:endParaRPr>
          </a:p>
          <a:p>
            <a:pPr marL="457200" indent="-457200" algn="just">
              <a:lnSpc>
                <a:spcPct val="160000"/>
              </a:lnSpc>
              <a:buAutoNum type="arabicPeriod"/>
            </a:pPr>
            <a:r>
              <a:rPr lang="en-US" sz="2400" dirty="0" smtClean="0">
                <a:latin typeface="Times New Roman" pitchFamily="18" charset="0"/>
                <a:cs typeface="Times New Roman" pitchFamily="18" charset="0"/>
              </a:rPr>
              <a:t>Students </a:t>
            </a:r>
            <a:r>
              <a:rPr lang="en-US" sz="2400" dirty="0" smtClean="0">
                <a:latin typeface="Times New Roman" pitchFamily="18" charset="0"/>
                <a:cs typeface="Times New Roman" pitchFamily="18" charset="0"/>
              </a:rPr>
              <a:t>often learn a great deal simply by observing other </a:t>
            </a:r>
            <a:r>
              <a:rPr lang="en-US" sz="2400" dirty="0" smtClean="0">
                <a:latin typeface="Times New Roman" pitchFamily="18" charset="0"/>
                <a:cs typeface="Times New Roman" pitchFamily="18" charset="0"/>
              </a:rPr>
              <a:t>people</a:t>
            </a:r>
          </a:p>
          <a:p>
            <a:pPr marL="457200" indent="-457200" algn="just">
              <a:lnSpc>
                <a:spcPct val="160000"/>
              </a:lnSpc>
              <a:buAutoNum type="arabicPeriod"/>
            </a:pPr>
            <a:endParaRPr lang="en-US" sz="2400" dirty="0" smtClean="0">
              <a:latin typeface="Times New Roman" pitchFamily="18" charset="0"/>
              <a:cs typeface="Times New Roman" pitchFamily="18" charset="0"/>
            </a:endParaRPr>
          </a:p>
          <a:p>
            <a:pPr algn="just">
              <a:lnSpc>
                <a:spcPct val="160000"/>
              </a:lnSpc>
              <a:buNone/>
            </a:pPr>
            <a:r>
              <a:rPr lang="en-US" sz="2400" dirty="0" smtClean="0">
                <a:latin typeface="Times New Roman" pitchFamily="18" charset="0"/>
                <a:cs typeface="Times New Roman" pitchFamily="18" charset="0"/>
              </a:rPr>
              <a:t>2. Describing the consequences of behavior can effectively increase the appropriate behaviors and decrease inappropriate </a:t>
            </a:r>
            <a:r>
              <a:rPr lang="en-US" sz="2400" dirty="0" smtClean="0">
                <a:latin typeface="Times New Roman" pitchFamily="18" charset="0"/>
                <a:cs typeface="Times New Roman" pitchFamily="18" charset="0"/>
              </a:rPr>
              <a:t>ones</a:t>
            </a:r>
            <a:endParaRPr lang="en-US" sz="2400" dirty="0">
              <a:latin typeface="Times New Roman" pitchFamily="18" charset="0"/>
              <a:cs typeface="Times New Roman" pitchFamily="18" charset="0"/>
            </a:endParaRPr>
          </a:p>
          <a:p>
            <a:pPr algn="just">
              <a:lnSpc>
                <a:spcPct val="160000"/>
              </a:lnSpc>
              <a:buNone/>
            </a:pPr>
            <a:r>
              <a:rPr lang="en-US"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lnSpc>
                <a:spcPct val="160000"/>
              </a:lnSpc>
              <a:buNone/>
            </a:pPr>
            <a:r>
              <a:rPr lang="en-US" sz="2400" dirty="0" smtClean="0">
                <a:latin typeface="Times New Roman" pitchFamily="18" charset="0"/>
                <a:cs typeface="Times New Roman" pitchFamily="18" charset="0"/>
              </a:rPr>
              <a:t>3. Modeling  provides an alternative to shaping for teaching new </a:t>
            </a:r>
            <a:r>
              <a:rPr lang="en-US" sz="2400" dirty="0" smtClean="0">
                <a:latin typeface="Times New Roman" pitchFamily="18" charset="0"/>
                <a:cs typeface="Times New Roman" pitchFamily="18" charset="0"/>
              </a:rPr>
              <a:t>behaviors</a:t>
            </a:r>
            <a:endParaRPr lang="en-US" sz="24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fontScale="90000"/>
          </a:bodyPr>
          <a:lstStyle/>
          <a:p>
            <a:r>
              <a:rPr lang="en-US" dirty="0" smtClean="0"/>
              <a:t>Chapter two :sensation and Perception </a:t>
            </a:r>
            <a:endParaRPr lang="en-US" dirty="0"/>
          </a:p>
        </p:txBody>
      </p:sp>
      <p:sp>
        <p:nvSpPr>
          <p:cNvPr id="3" name="Content Placeholder 2"/>
          <p:cNvSpPr>
            <a:spLocks noGrp="1"/>
          </p:cNvSpPr>
          <p:nvPr>
            <p:ph idx="1"/>
          </p:nvPr>
        </p:nvSpPr>
        <p:spPr/>
        <p:txBody>
          <a:bodyPr/>
          <a:lstStyle/>
          <a:p>
            <a:endParaRPr lang="en-US"/>
          </a:p>
        </p:txBody>
      </p:sp>
      <p:sp>
        <p:nvSpPr>
          <p:cNvPr id="159746" name="AutoShape 2" descr="Ψ Vision (sense of sight)  sensitive to LIGHT ENERGYΨ Auditory (sense of hearing)  stimulated by SOUND  ENERGYΨ Olfactio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9748" name="Picture 4" descr="Ψ Vision (sense of sight)  sensitive to LIGHT ENERGYΨ Auditory (sense of hearing)  stimulated by SOUND  ENERGYΨ Olfaction ..."/>
          <p:cNvPicPr>
            <a:picLocks noChangeAspect="1" noChangeArrowheads="1"/>
          </p:cNvPicPr>
          <p:nvPr/>
        </p:nvPicPr>
        <p:blipFill>
          <a:blip r:embed="rId2"/>
          <a:srcRect/>
          <a:stretch>
            <a:fillRect/>
          </a:stretch>
        </p:blipFill>
        <p:spPr bwMode="auto">
          <a:xfrm>
            <a:off x="304800" y="1066800"/>
            <a:ext cx="8610600" cy="5410200"/>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533400"/>
          </a:xfrm>
        </p:spPr>
        <p:txBody>
          <a:bodyPr>
            <a:normAutofit/>
          </a:bodyPr>
          <a:lstStyle/>
          <a:p>
            <a:r>
              <a:rPr lang="en-US" sz="2400" dirty="0">
                <a:solidFill>
                  <a:prstClr val="black"/>
                </a:solidFill>
                <a:latin typeface="Times New Roman" pitchFamily="18" charset="0"/>
                <a:cs typeface="Times New Roman" pitchFamily="18" charset="0"/>
              </a:rPr>
              <a:t>Chapter 3: learning </a:t>
            </a:r>
            <a:endParaRPr lang="en-US" sz="2400" dirty="0"/>
          </a:p>
        </p:txBody>
      </p:sp>
      <p:sp>
        <p:nvSpPr>
          <p:cNvPr id="3" name="Content Placeholder 2"/>
          <p:cNvSpPr>
            <a:spLocks noGrp="1"/>
          </p:cNvSpPr>
          <p:nvPr>
            <p:ph idx="1"/>
          </p:nvPr>
        </p:nvSpPr>
        <p:spPr>
          <a:xfrm>
            <a:off x="228600" y="685800"/>
            <a:ext cx="8763000" cy="5440363"/>
          </a:xfrm>
        </p:spPr>
        <p:txBody>
          <a:bodyPr>
            <a:normAutofit/>
          </a:bodyPr>
          <a:lstStyle/>
          <a:p>
            <a:pPr lvl="0" algn="just">
              <a:lnSpc>
                <a:spcPct val="160000"/>
              </a:lnSpc>
              <a:buNone/>
            </a:pPr>
            <a:r>
              <a:rPr lang="en-US" sz="2000" dirty="0" smtClean="0">
                <a:solidFill>
                  <a:srgbClr val="FF0000"/>
                </a:solidFill>
                <a:latin typeface="Times New Roman" pitchFamily="18" charset="0"/>
                <a:cs typeface="Times New Roman" pitchFamily="18" charset="0"/>
              </a:rPr>
              <a:t>…Classroom </a:t>
            </a:r>
            <a:r>
              <a:rPr lang="en-US" sz="2000" dirty="0" smtClean="0">
                <a:solidFill>
                  <a:srgbClr val="FF0000"/>
                </a:solidFill>
                <a:latin typeface="Times New Roman" pitchFamily="18" charset="0"/>
                <a:cs typeface="Times New Roman" pitchFamily="18" charset="0"/>
              </a:rPr>
              <a:t>implications ( reading assignment ) </a:t>
            </a:r>
          </a:p>
          <a:p>
            <a:pPr lvl="0" algn="just">
              <a:lnSpc>
                <a:spcPct val="160000"/>
              </a:lnSpc>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4</a:t>
            </a:r>
            <a:r>
              <a:rPr lang="en-US" sz="2400" dirty="0" smtClean="0">
                <a:latin typeface="Times New Roman" pitchFamily="18" charset="0"/>
                <a:cs typeface="Times New Roman" pitchFamily="18" charset="0"/>
              </a:rPr>
              <a:t>. Teachers  and  parents  must model  appropriate  behaviors and  take  care  that  they  do  not model inappropriate behaviors</a:t>
            </a:r>
            <a:r>
              <a:rPr lang="en-US" sz="2400" dirty="0" smtClean="0">
                <a:latin typeface="Times New Roman" pitchFamily="18" charset="0"/>
                <a:cs typeface="Times New Roman" pitchFamily="18" charset="0"/>
              </a:rPr>
              <a:t>.</a:t>
            </a:r>
          </a:p>
          <a:p>
            <a:pPr algn="just">
              <a:buNone/>
            </a:pPr>
            <a:endParaRPr lang="en-US" sz="2400" dirty="0" smtClean="0">
              <a:latin typeface="Times New Roman" pitchFamily="18" charset="0"/>
              <a:cs typeface="Times New Roman" pitchFamily="18" charset="0"/>
            </a:endParaRPr>
          </a:p>
          <a:p>
            <a:pPr algn="just">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5. Teachers should expose students to  a variety of other </a:t>
            </a:r>
            <a:r>
              <a:rPr lang="en-US" sz="2400" dirty="0" smtClean="0">
                <a:latin typeface="Times New Roman" pitchFamily="18" charset="0"/>
                <a:cs typeface="Times New Roman" pitchFamily="18" charset="0"/>
              </a:rPr>
              <a:t>models</a:t>
            </a:r>
          </a:p>
          <a:p>
            <a:pPr algn="just">
              <a:buNone/>
            </a:pPr>
            <a:endParaRPr lang="en-US" sz="2400" dirty="0" smtClean="0">
              <a:latin typeface="Times New Roman" pitchFamily="18" charset="0"/>
              <a:cs typeface="Times New Roman" pitchFamily="18" charset="0"/>
            </a:endParaRPr>
          </a:p>
          <a:p>
            <a:pPr algn="just">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6</a:t>
            </a:r>
            <a:r>
              <a:rPr lang="en-US" sz="2400" dirty="0" smtClean="0">
                <a:latin typeface="Times New Roman" pitchFamily="18" charset="0"/>
                <a:cs typeface="Times New Roman" pitchFamily="18" charset="0"/>
              </a:rPr>
              <a:t>. Students must believe that they are capable of accomplishing school tasks.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457200"/>
          </a:xfrm>
        </p:spPr>
        <p:txBody>
          <a:bodyPr>
            <a:normAutofit/>
          </a:bodyPr>
          <a:lstStyle/>
          <a:p>
            <a:r>
              <a:rPr lang="en-US" sz="2400" dirty="0">
                <a:solidFill>
                  <a:prstClr val="black"/>
                </a:solidFill>
                <a:latin typeface="Times New Roman" pitchFamily="18" charset="0"/>
                <a:cs typeface="Times New Roman" pitchFamily="18" charset="0"/>
              </a:rPr>
              <a:t>Chapter 3: learning </a:t>
            </a:r>
            <a:endParaRPr lang="en-US" sz="2400" dirty="0" smtClean="0">
              <a:latin typeface="Times New Roman" pitchFamily="18" charset="0"/>
              <a:cs typeface="Times New Roman" pitchFamily="18" charset="0"/>
            </a:endParaRPr>
          </a:p>
        </p:txBody>
      </p:sp>
      <p:sp>
        <p:nvSpPr>
          <p:cNvPr id="3" name="Content Placeholder 2"/>
          <p:cNvSpPr>
            <a:spLocks noGrp="1"/>
          </p:cNvSpPr>
          <p:nvPr>
            <p:ph idx="1"/>
          </p:nvPr>
        </p:nvSpPr>
        <p:spPr>
          <a:xfrm>
            <a:off x="457200" y="762000"/>
            <a:ext cx="8382000" cy="5364163"/>
          </a:xfrm>
        </p:spPr>
        <p:txBody>
          <a:bodyPr>
            <a:normAutofit/>
          </a:bodyPr>
          <a:lstStyle/>
          <a:p>
            <a:pPr lvl="0" algn="just">
              <a:lnSpc>
                <a:spcPct val="160000"/>
              </a:lnSpc>
              <a:buNone/>
            </a:pPr>
            <a:r>
              <a:rPr lang="en-US" sz="2000" dirty="0" smtClean="0">
                <a:solidFill>
                  <a:srgbClr val="FF0000"/>
                </a:solidFill>
                <a:latin typeface="Times New Roman" pitchFamily="18" charset="0"/>
                <a:cs typeface="Times New Roman" pitchFamily="18" charset="0"/>
              </a:rPr>
              <a:t>… Classroom implications (reading assignment) </a:t>
            </a:r>
            <a:endParaRPr lang="en-US" sz="2000" dirty="0">
              <a:solidFill>
                <a:srgbClr val="FF0000"/>
              </a:solidFill>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7.Teachers  should  help  students  set realistic  expectations for  their  academic accomplishments</a:t>
            </a:r>
            <a:endParaRPr lang="en-US" sz="2400" dirty="0">
              <a:latin typeface="Times New Roman" pitchFamily="18" charset="0"/>
              <a:cs typeface="Times New Roman"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2400" dirty="0">
                <a:solidFill>
                  <a:prstClr val="black"/>
                </a:solidFill>
                <a:latin typeface="Times New Roman" pitchFamily="18" charset="0"/>
                <a:cs typeface="Times New Roman" pitchFamily="18" charset="0"/>
              </a:rPr>
              <a:t>Chapter 3: learning </a:t>
            </a:r>
            <a:endParaRPr lang="en-US" dirty="0"/>
          </a:p>
        </p:txBody>
      </p:sp>
      <p:sp>
        <p:nvSpPr>
          <p:cNvPr id="3" name="Content Placeholder 2"/>
          <p:cNvSpPr>
            <a:spLocks noGrp="1"/>
          </p:cNvSpPr>
          <p:nvPr>
            <p:ph idx="1"/>
          </p:nvPr>
        </p:nvSpPr>
        <p:spPr>
          <a:xfrm>
            <a:off x="228600" y="838200"/>
            <a:ext cx="8610600" cy="5287963"/>
          </a:xfrm>
        </p:spPr>
        <p:txBody>
          <a:bodyPr>
            <a:normAutofit lnSpcReduction="10000"/>
          </a:bodyPr>
          <a:lstStyle/>
          <a:p>
            <a:pPr marL="0" indent="0" algn="just">
              <a:buNone/>
            </a:pPr>
            <a:r>
              <a:rPr lang="en-US" sz="2400" dirty="0">
                <a:latin typeface="Times New Roman" pitchFamily="18" charset="0"/>
                <a:cs typeface="Times New Roman" pitchFamily="18" charset="0"/>
              </a:rPr>
              <a:t>Cognitive Learning Theory </a:t>
            </a:r>
            <a:endParaRPr lang="en-US" sz="2400" dirty="0" smtClean="0">
              <a:latin typeface="Times New Roman" pitchFamily="18" charset="0"/>
              <a:cs typeface="Times New Roman" pitchFamily="18" charset="0"/>
            </a:endParaRPr>
          </a:p>
          <a:p>
            <a:pPr marL="0" indent="0" algn="just">
              <a:buNone/>
            </a:pPr>
            <a:r>
              <a:rPr lang="en-US" sz="2400" dirty="0" smtClean="0">
                <a:solidFill>
                  <a:srgbClr val="FF0000"/>
                </a:solidFill>
                <a:latin typeface="Times New Roman" pitchFamily="18" charset="0"/>
                <a:cs typeface="Times New Roman" pitchFamily="18" charset="0"/>
              </a:rPr>
              <a:t>1. Latent </a:t>
            </a:r>
            <a:r>
              <a:rPr lang="en-US" sz="2400" dirty="0">
                <a:solidFill>
                  <a:srgbClr val="FF0000"/>
                </a:solidFill>
                <a:latin typeface="Times New Roman" pitchFamily="18" charset="0"/>
                <a:cs typeface="Times New Roman" pitchFamily="18" charset="0"/>
              </a:rPr>
              <a:t>Learning </a:t>
            </a:r>
          </a:p>
          <a:p>
            <a:pPr algn="just">
              <a:buFontTx/>
              <a:buChar char="-"/>
            </a:pPr>
            <a:r>
              <a:rPr lang="en-US" sz="2400" dirty="0" smtClean="0">
                <a:latin typeface="Times New Roman" pitchFamily="18" charset="0"/>
                <a:cs typeface="Times New Roman" pitchFamily="18" charset="0"/>
              </a:rPr>
              <a:t>Latent </a:t>
            </a:r>
            <a:r>
              <a:rPr lang="en-US" sz="2400" dirty="0">
                <a:latin typeface="Times New Roman" pitchFamily="18" charset="0"/>
                <a:cs typeface="Times New Roman" pitchFamily="18" charset="0"/>
              </a:rPr>
              <a:t>means hidden and thus latent learning is learning that occurs but is not evident in behavior until later, when conditions for its appearance are favorable. It is said to occur without reinforcement of particular responses and seems to involve changes in the way information is </a:t>
            </a:r>
            <a:r>
              <a:rPr lang="en-US" sz="2400" dirty="0" smtClean="0">
                <a:latin typeface="Times New Roman" pitchFamily="18" charset="0"/>
                <a:cs typeface="Times New Roman" pitchFamily="18" charset="0"/>
              </a:rPr>
              <a:t>processed</a:t>
            </a:r>
          </a:p>
          <a:p>
            <a:pPr algn="just">
              <a:buFontTx/>
              <a:buChar char="-"/>
            </a:pPr>
            <a:endParaRPr lang="en-US" sz="2400" dirty="0" smtClean="0">
              <a:latin typeface="Times New Roman" pitchFamily="18" charset="0"/>
              <a:cs typeface="Times New Roman" pitchFamily="18" charset="0"/>
            </a:endParaRPr>
          </a:p>
          <a:p>
            <a:pPr marL="0" indent="0" algn="just">
              <a:buNone/>
            </a:pPr>
            <a:r>
              <a:rPr lang="en-US" sz="2400" dirty="0" smtClean="0">
                <a:solidFill>
                  <a:srgbClr val="FF0000"/>
                </a:solidFill>
                <a:latin typeface="Times New Roman" pitchFamily="18" charset="0"/>
                <a:cs typeface="Times New Roman" pitchFamily="18" charset="0"/>
              </a:rPr>
              <a:t>2. Insight </a:t>
            </a:r>
            <a:r>
              <a:rPr lang="en-US" sz="2400" dirty="0">
                <a:solidFill>
                  <a:srgbClr val="FF0000"/>
                </a:solidFill>
                <a:latin typeface="Times New Roman" pitchFamily="18" charset="0"/>
                <a:cs typeface="Times New Roman" pitchFamily="18" charset="0"/>
              </a:rPr>
              <a:t>Learning  </a:t>
            </a:r>
          </a:p>
          <a:p>
            <a:pPr marL="0" indent="0" algn="just">
              <a:buNone/>
            </a:pPr>
            <a:r>
              <a:rPr lang="en-US" sz="2400" dirty="0" smtClean="0">
                <a:latin typeface="Times New Roman" pitchFamily="18" charset="0"/>
                <a:cs typeface="Times New Roman" pitchFamily="18" charset="0"/>
              </a:rPr>
              <a:t>- It </a:t>
            </a:r>
            <a:r>
              <a:rPr lang="en-US" sz="2400" dirty="0">
                <a:latin typeface="Times New Roman" pitchFamily="18" charset="0"/>
                <a:cs typeface="Times New Roman" pitchFamily="18" charset="0"/>
              </a:rPr>
              <a:t>is a cognitive process whereby we reorganize our perception of a problem. It doesn‘t depend on conditioning of particular behaviors for its occurrence. Sometimes, for example, people even wake up from sleep with a solution to a problem that they had not been able to solve during the day. </a:t>
            </a:r>
          </a:p>
        </p:txBody>
      </p:sp>
    </p:spTree>
    <p:extLst>
      <p:ext uri="{BB962C8B-B14F-4D97-AF65-F5344CB8AC3E}">
        <p14:creationId xmlns:p14="http://schemas.microsoft.com/office/powerpoint/2010/main" val="36394900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a:bodyPr>
          <a:lstStyle/>
          <a:p>
            <a:r>
              <a:rPr lang="en-US" sz="2400" dirty="0">
                <a:latin typeface="Times New Roman" pitchFamily="18" charset="0"/>
                <a:cs typeface="Times New Roman" pitchFamily="18" charset="0"/>
              </a:rPr>
              <a:t>CHAPTER FOUR MEMORY AND FORGETTING </a:t>
            </a:r>
          </a:p>
        </p:txBody>
      </p:sp>
      <p:sp>
        <p:nvSpPr>
          <p:cNvPr id="3" name="Content Placeholder 2"/>
          <p:cNvSpPr>
            <a:spLocks noGrp="1"/>
          </p:cNvSpPr>
          <p:nvPr>
            <p:ph idx="1"/>
          </p:nvPr>
        </p:nvSpPr>
        <p:spPr>
          <a:xfrm>
            <a:off x="457200" y="838200"/>
            <a:ext cx="8229600" cy="5287963"/>
          </a:xfrm>
        </p:spPr>
        <p:txBody>
          <a:bodyPr>
            <a:normAutofit/>
          </a:bodyPr>
          <a:lstStyle/>
          <a:p>
            <a:endParaRPr lang="en-US" dirty="0"/>
          </a:p>
        </p:txBody>
      </p:sp>
    </p:spTree>
    <p:extLst>
      <p:ext uri="{BB962C8B-B14F-4D97-AF65-F5344CB8AC3E}">
        <p14:creationId xmlns:p14="http://schemas.microsoft.com/office/powerpoint/2010/main" val="291669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2131</TotalTime>
  <Words>2564</Words>
  <Application>Microsoft Office PowerPoint</Application>
  <PresentationFormat>On-screen Show (4:3)</PresentationFormat>
  <Paragraphs>302</Paragraphs>
  <Slides>93</Slides>
  <Notes>15</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Office Theme</vt:lpstr>
      <vt:lpstr>Chapter Two: Sensation &amp; Perceptions </vt:lpstr>
      <vt:lpstr>Chapter two :sensation and Perception </vt:lpstr>
      <vt:lpstr>Chapter two :sensation and Perception </vt:lpstr>
      <vt:lpstr>Chapter two :sensation and Perception </vt:lpstr>
      <vt:lpstr>Chapter two :sensation and Perception </vt:lpstr>
      <vt:lpstr>Chapter two :sensation and Perception </vt:lpstr>
      <vt:lpstr>Chapter two :sensation and Perception </vt:lpstr>
      <vt:lpstr>Chapter two :sensation and Perception </vt:lpstr>
      <vt:lpstr>Chapter two :sensation and Perception </vt:lpstr>
      <vt:lpstr>Chapter two :sensation and Perception </vt:lpstr>
      <vt:lpstr>Chapter two :sensation and Perception </vt:lpstr>
      <vt:lpstr>Chapter Two: sensation and Perception  Sensory </vt:lpstr>
      <vt:lpstr>Chapter Two: sensation and Perception   </vt:lpstr>
      <vt:lpstr>Chapter two :sensation and Perception </vt:lpstr>
      <vt:lpstr>Chapter two :sensation and Perception </vt:lpstr>
      <vt:lpstr>Chapter Two :laws of principles  of perception </vt:lpstr>
      <vt:lpstr>Chapter Two : laws of perception </vt:lpstr>
      <vt:lpstr>Chapter Two : laws of perception </vt:lpstr>
      <vt:lpstr>Chapter Two : laws of perception </vt:lpstr>
      <vt:lpstr>Chapter Two : laws of perception </vt:lpstr>
      <vt:lpstr>Chapter Two : laws of perception </vt:lpstr>
      <vt:lpstr>Chapter Two : laws of perception </vt:lpstr>
      <vt:lpstr>Chapter Two : laws of perception </vt:lpstr>
      <vt:lpstr>Chapter Two : laws of perception </vt:lpstr>
      <vt:lpstr>Chapter Two : laws of perception </vt:lpstr>
      <vt:lpstr>Chapter Two : laws of perception </vt:lpstr>
      <vt:lpstr>Chapter Two : laws of perception </vt:lpstr>
      <vt:lpstr>Chapter Two : laws of perception </vt:lpstr>
      <vt:lpstr>Chapter Two :Gestalt psychology and Perceptions </vt:lpstr>
      <vt:lpstr>Chapter Two :Gestalt psychology and Perceptions </vt:lpstr>
      <vt:lpstr>Chapter Two : perceptual constancy </vt:lpstr>
      <vt:lpstr>Chapter Two : perceptual constancy </vt:lpstr>
      <vt:lpstr>Chapter Two : perceptual constancy </vt:lpstr>
      <vt:lpstr>Chapter Two : perceptual constancy </vt:lpstr>
      <vt:lpstr>Chapter Two: depth and Distance perception </vt:lpstr>
      <vt:lpstr>Chapter Two: depth and Distance perception </vt:lpstr>
      <vt:lpstr>Chapter Two: depth and Distance perception </vt:lpstr>
      <vt:lpstr>Chapter Two: depth and Distance perception </vt:lpstr>
      <vt:lpstr>Chapter Two: depth and Distance perception </vt:lpstr>
      <vt:lpstr>Chapter Two: depth and Distance perception </vt:lpstr>
      <vt:lpstr>Chapter Two: depth and Distance perception </vt:lpstr>
      <vt:lpstr>Chapter Three : Learning </vt:lpstr>
      <vt:lpstr>Chapter Three : Learning </vt:lpstr>
      <vt:lpstr>Chapter Three : Learning </vt:lpstr>
      <vt:lpstr>Chapter Three : Learning </vt:lpstr>
      <vt:lpstr>Chapter Three : Learning </vt:lpstr>
      <vt:lpstr>Chapter Three : Learning </vt:lpstr>
      <vt:lpstr>Chapter Three : Learning </vt:lpstr>
      <vt:lpstr>Chapter Three : Learning </vt:lpstr>
      <vt:lpstr>Chapter Three : Learning  theories </vt:lpstr>
      <vt:lpstr> </vt:lpstr>
      <vt:lpstr>Classical conditioning; experiments  </vt:lpstr>
      <vt:lpstr>…Learning through association </vt:lpstr>
      <vt:lpstr>…..Basic elements </vt:lpstr>
      <vt:lpstr> </vt:lpstr>
      <vt:lpstr>Stimulus –response  association </vt:lpstr>
      <vt:lpstr>PowerPoint Presentation</vt:lpstr>
      <vt:lpstr>PowerPoint Presentation</vt:lpstr>
      <vt:lpstr>PowerPoint Presentation</vt:lpstr>
      <vt:lpstr>Chapter Three : Learning  theories </vt:lpstr>
      <vt:lpstr>Chapter Three : Learning  theories </vt:lpstr>
      <vt:lpstr>PowerPoint Presentation</vt:lpstr>
      <vt:lpstr>PowerPoint Presentation</vt:lpstr>
      <vt:lpstr>Chapter Three : Learning  theories </vt:lpstr>
      <vt:lpstr>PowerPoint Presentation</vt:lpstr>
      <vt:lpstr>PowerPoint Presentation</vt:lpstr>
      <vt:lpstr>2. Operant conditioning </vt:lpstr>
      <vt:lpstr>2. Operant conditioning </vt:lpstr>
      <vt:lpstr>Operant Conditioning</vt:lpstr>
      <vt:lpstr>Cont… </vt:lpstr>
      <vt:lpstr>PowerPoint Presentation</vt:lpstr>
      <vt:lpstr>PowerPoint Presentation</vt:lpstr>
      <vt:lpstr>2. Operant conditioning </vt:lpstr>
      <vt:lpstr>2. Operant conditioning </vt:lpstr>
      <vt:lpstr>PowerPoint Presentation</vt:lpstr>
      <vt:lpstr>2. Operant conditioning  </vt:lpstr>
      <vt:lpstr>2. Operant conditioning</vt:lpstr>
      <vt:lpstr>2. Operant conditioning</vt:lpstr>
      <vt:lpstr>2. Operant conditioning</vt:lpstr>
      <vt:lpstr>2. Operant conditioning</vt:lpstr>
      <vt:lpstr>2. Operant conditioning</vt:lpstr>
      <vt:lpstr>2. Operant conditioning</vt:lpstr>
      <vt:lpstr>2. Operant conditioning</vt:lpstr>
      <vt:lpstr>2. Operant conditioning</vt:lpstr>
      <vt:lpstr>Chapter 3: learning </vt:lpstr>
      <vt:lpstr>PowerPoint Presentation</vt:lpstr>
      <vt:lpstr>Chapter 3: learning </vt:lpstr>
      <vt:lpstr>Chapter 3: learning </vt:lpstr>
      <vt:lpstr>Chapter 3: learning </vt:lpstr>
      <vt:lpstr>Chapter 3: learning </vt:lpstr>
      <vt:lpstr>Chapter 3: learning </vt:lpstr>
      <vt:lpstr>Chapter 3: learning </vt:lpstr>
      <vt:lpstr>CHAPTER FOUR MEMORY AND FORGETTING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BDU</dc:creator>
  <cp:lastModifiedBy>user</cp:lastModifiedBy>
  <cp:revision>491</cp:revision>
  <dcterms:created xsi:type="dcterms:W3CDTF">2019-03-27T20:47:02Z</dcterms:created>
  <dcterms:modified xsi:type="dcterms:W3CDTF">2019-11-10T09:34:09Z</dcterms:modified>
</cp:coreProperties>
</file>